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notesMasterIdLst>
    <p:notesMasterId r:id="rId59"/>
  </p:notesMasterIdLst>
  <p:sldIdLst>
    <p:sldId id="256" r:id="rId2"/>
    <p:sldId id="492" r:id="rId3"/>
    <p:sldId id="423" r:id="rId4"/>
    <p:sldId id="493" r:id="rId5"/>
    <p:sldId id="428" r:id="rId6"/>
    <p:sldId id="425" r:id="rId7"/>
    <p:sldId id="427" r:id="rId8"/>
    <p:sldId id="426" r:id="rId9"/>
    <p:sldId id="466" r:id="rId10"/>
    <p:sldId id="379" r:id="rId11"/>
    <p:sldId id="429" r:id="rId12"/>
    <p:sldId id="431" r:id="rId13"/>
    <p:sldId id="380" r:id="rId14"/>
    <p:sldId id="433" r:id="rId15"/>
    <p:sldId id="435" r:id="rId16"/>
    <p:sldId id="434" r:id="rId17"/>
    <p:sldId id="436" r:id="rId18"/>
    <p:sldId id="385" r:id="rId19"/>
    <p:sldId id="438" r:id="rId20"/>
    <p:sldId id="467" r:id="rId21"/>
    <p:sldId id="470" r:id="rId22"/>
    <p:sldId id="439" r:id="rId23"/>
    <p:sldId id="440" r:id="rId24"/>
    <p:sldId id="441" r:id="rId25"/>
    <p:sldId id="462" r:id="rId26"/>
    <p:sldId id="469" r:id="rId27"/>
    <p:sldId id="444" r:id="rId28"/>
    <p:sldId id="442" r:id="rId29"/>
    <p:sldId id="443" r:id="rId30"/>
    <p:sldId id="445" r:id="rId31"/>
    <p:sldId id="382" r:id="rId32"/>
    <p:sldId id="383" r:id="rId33"/>
    <p:sldId id="446" r:id="rId34"/>
    <p:sldId id="497" r:id="rId35"/>
    <p:sldId id="471" r:id="rId36"/>
    <p:sldId id="483" r:id="rId37"/>
    <p:sldId id="498" r:id="rId38"/>
    <p:sldId id="476" r:id="rId39"/>
    <p:sldId id="478" r:id="rId40"/>
    <p:sldId id="495" r:id="rId41"/>
    <p:sldId id="448" r:id="rId42"/>
    <p:sldId id="449" r:id="rId43"/>
    <p:sldId id="450" r:id="rId44"/>
    <p:sldId id="490" r:id="rId45"/>
    <p:sldId id="452" r:id="rId46"/>
    <p:sldId id="451" r:id="rId47"/>
    <p:sldId id="479" r:id="rId48"/>
    <p:sldId id="454" r:id="rId49"/>
    <p:sldId id="480" r:id="rId50"/>
    <p:sldId id="481" r:id="rId51"/>
    <p:sldId id="482" r:id="rId52"/>
    <p:sldId id="457" r:id="rId53"/>
    <p:sldId id="455" r:id="rId54"/>
    <p:sldId id="456" r:id="rId55"/>
    <p:sldId id="489" r:id="rId56"/>
    <p:sldId id="499" r:id="rId57"/>
    <p:sldId id="500" r:id="rId5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49" autoAdjust="0"/>
    <p:restoredTop sz="85675" autoAdjust="0"/>
  </p:normalViewPr>
  <p:slideViewPr>
    <p:cSldViewPr snapToGrid="0" snapToObjects="1">
      <p:cViewPr varScale="1">
        <p:scale>
          <a:sx n="56" d="100"/>
          <a:sy n="56" d="100"/>
        </p:scale>
        <p:origin x="78" y="9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3BF89C2-4281-1F43-8ED9-074E6B124DAA}" type="datetimeFigureOut">
              <a:rPr lang="en-US" smtClean="0"/>
              <a:t>1/22/2020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33B57A94-241D-8C45-BD2A-322E22B5E8AF}" type="slidenum">
              <a:rPr lang="en-US" smtClean="0"/>
              <a:t>‹#›</a:t>
            </a:fld>
            <a:endParaRPr lang="en-US"/>
          </a:p>
        </p:txBody>
      </p:sp>
    </p:spTree>
    <p:extLst>
      <p:ext uri="{BB962C8B-B14F-4D97-AF65-F5344CB8AC3E}">
        <p14:creationId xmlns:p14="http://schemas.microsoft.com/office/powerpoint/2010/main" val="33834236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B57A94-241D-8C45-BD2A-322E22B5E8AF}" type="slidenum">
              <a:rPr lang="en-US" smtClean="0"/>
              <a:t>1</a:t>
            </a:fld>
            <a:endParaRPr lang="en-US"/>
          </a:p>
        </p:txBody>
      </p:sp>
    </p:spTree>
    <p:extLst>
      <p:ext uri="{BB962C8B-B14F-4D97-AF65-F5344CB8AC3E}">
        <p14:creationId xmlns:p14="http://schemas.microsoft.com/office/powerpoint/2010/main" val="1950115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6E6395-4F67-4CBF-9A00-8A7B2A9B8EFB}" type="slidenum">
              <a:rPr lang="en-US" smtClean="0"/>
              <a:pPr>
                <a:defRPr/>
              </a:pPr>
              <a:t>10</a:t>
            </a:fld>
            <a:endParaRPr lang="en-US" dirty="0"/>
          </a:p>
        </p:txBody>
      </p:sp>
    </p:spTree>
    <p:extLst>
      <p:ext uri="{BB962C8B-B14F-4D97-AF65-F5344CB8AC3E}">
        <p14:creationId xmlns:p14="http://schemas.microsoft.com/office/powerpoint/2010/main" val="3133184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We will go into detail about the various AA&amp;S that are to be considered as we address specific disability groups.</a:t>
            </a:r>
          </a:p>
          <a:p>
            <a:endParaRPr lang="en-US" altLang="en-US" dirty="0"/>
          </a:p>
          <a:p>
            <a:endParaRPr lang="en-US" altLang="en-US" dirty="0"/>
          </a:p>
        </p:txBody>
      </p:sp>
      <p:sp>
        <p:nvSpPr>
          <p:cNvPr id="5325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C743BA50-5736-4B60-B011-3E37ED553EF0}" type="slidenum">
              <a:rPr lang="en-US" altLang="en-US" smtClean="0"/>
              <a:pPr eaLnBrk="1" hangingPunct="1">
                <a:defRPr/>
              </a:pPr>
              <a:t>11</a:t>
            </a:fld>
            <a:endParaRPr lang="en-US" altLang="en-US"/>
          </a:p>
        </p:txBody>
      </p:sp>
    </p:spTree>
    <p:extLst>
      <p:ext uri="{BB962C8B-B14F-4D97-AF65-F5344CB8AC3E}">
        <p14:creationId xmlns:p14="http://schemas.microsoft.com/office/powerpoint/2010/main" val="1775945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Deaf parent of child patient</a:t>
            </a:r>
          </a:p>
          <a:p>
            <a:endParaRPr lang="en-US" altLang="en-US" dirty="0"/>
          </a:p>
          <a:p>
            <a:r>
              <a:rPr lang="en-US" altLang="en-US" dirty="0"/>
              <a:t>Lamaze classes – partner participation</a:t>
            </a:r>
          </a:p>
          <a:p>
            <a:endParaRPr lang="en-US" altLang="en-US" dirty="0"/>
          </a:p>
          <a:p>
            <a:r>
              <a:rPr lang="en-US" altLang="en-US" dirty="0"/>
              <a:t>Peripheral interviews with family members in psychotherapy </a:t>
            </a:r>
          </a:p>
          <a:p>
            <a:endParaRPr lang="en-US" altLang="en-US" dirty="0"/>
          </a:p>
          <a:p>
            <a:r>
              <a:rPr lang="en-US" altLang="en-US" dirty="0"/>
              <a:t>Another note: Classes, support groups and other activities that are open to the public must be accessible to participants with disabilities </a:t>
            </a:r>
          </a:p>
        </p:txBody>
      </p:sp>
      <p:sp>
        <p:nvSpPr>
          <p:cNvPr id="5530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BE439722-C13F-4791-B4D0-DF96615760D6}" type="slidenum">
              <a:rPr lang="en-US" altLang="en-US" smtClean="0"/>
              <a:pPr eaLnBrk="1" hangingPunct="1">
                <a:defRPr/>
              </a:pPr>
              <a:t>12</a:t>
            </a:fld>
            <a:endParaRPr lang="en-US" altLang="en-US"/>
          </a:p>
        </p:txBody>
      </p:sp>
    </p:spTree>
    <p:extLst>
      <p:ext uri="{BB962C8B-B14F-4D97-AF65-F5344CB8AC3E}">
        <p14:creationId xmlns:p14="http://schemas.microsoft.com/office/powerpoint/2010/main" val="629429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choosing an aid or service, title II entities</a:t>
            </a:r>
            <a:r>
              <a:rPr lang="en-US" b="1" dirty="0"/>
              <a:t> </a:t>
            </a:r>
            <a:r>
              <a:rPr lang="en-US" dirty="0"/>
              <a:t>are </a:t>
            </a:r>
            <a:r>
              <a:rPr lang="en-US" b="1" i="1" u="sng" dirty="0"/>
              <a:t>required</a:t>
            </a:r>
            <a:r>
              <a:rPr lang="en-US" b="1" dirty="0"/>
              <a:t> to give primary consideration </a:t>
            </a:r>
            <a:r>
              <a:rPr lang="en-US" dirty="0"/>
              <a:t>to the choice of aid or service requested by the person who has a communication disability. The state or local government must honor the person’s choice, unless it can demonstrate that another equally effective means of communication is available, or that the use of the means chosen would result in a fundamental alteration or in an undue burden (see limitations below). </a:t>
            </a:r>
          </a:p>
          <a:p>
            <a:endParaRPr lang="en-US" dirty="0"/>
          </a:p>
          <a:p>
            <a:r>
              <a:rPr lang="en-US" dirty="0"/>
              <a:t>Title III entities are </a:t>
            </a:r>
            <a:r>
              <a:rPr lang="en-US" b="1" i="1" u="sng" dirty="0"/>
              <a:t>encouraged</a:t>
            </a:r>
            <a:r>
              <a:rPr lang="en-US" b="1" dirty="0"/>
              <a:t> to consult </a:t>
            </a:r>
            <a:r>
              <a:rPr lang="en-US" dirty="0"/>
              <a:t>with the person with a disability to discuss what aid or service is appropriate. The goal is to provide an aid or service that will be effective, given the nature of what is being communicated and the person’s method of communicating. </a:t>
            </a:r>
          </a:p>
          <a:p>
            <a:endParaRPr lang="en-US" dirty="0"/>
          </a:p>
          <a:p>
            <a:r>
              <a:rPr lang="en-US" dirty="0"/>
              <a:t>You also must make information about the location of accessible services, activities, and facilities available in a format that is accessible to people who are deaf or hard of hearing and those who are blind or have low vision.</a:t>
            </a:r>
          </a:p>
          <a:p>
            <a:endParaRPr lang="en-US" dirty="0"/>
          </a:p>
          <a:p>
            <a:r>
              <a:rPr lang="en-US" dirty="0"/>
              <a:t>Generally, the requirement to provide an auxiliary aid or service is triggered when a person with a disability requests it.</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0" i="0" dirty="0">
                <a:solidFill>
                  <a:schemeClr val="tx1"/>
                </a:solidFill>
              </a:rPr>
              <a:t>The healthcare provider has the final say in which aid or service will be appropriate, as long as the result is effective communication for the individual, given the nature and context of the information being conveyed.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0" i="0" dirty="0">
              <a:solidFill>
                <a:srgbClr val="FFFF00"/>
              </a:solidFill>
            </a:endParaRPr>
          </a:p>
          <a:p>
            <a:endParaRPr lang="en-US" dirty="0"/>
          </a:p>
        </p:txBody>
      </p:sp>
      <p:sp>
        <p:nvSpPr>
          <p:cNvPr id="4" name="Slide Number Placeholder 3"/>
          <p:cNvSpPr>
            <a:spLocks noGrp="1"/>
          </p:cNvSpPr>
          <p:nvPr>
            <p:ph type="sldNum" sz="quarter" idx="10"/>
          </p:nvPr>
        </p:nvSpPr>
        <p:spPr/>
        <p:txBody>
          <a:bodyPr/>
          <a:lstStyle/>
          <a:p>
            <a:pPr>
              <a:defRPr/>
            </a:pPr>
            <a:fld id="{5D6E6395-4F67-4CBF-9A00-8A7B2A9B8EFB}" type="slidenum">
              <a:rPr lang="en-US" smtClean="0"/>
              <a:pPr>
                <a:defRPr/>
              </a:pPr>
              <a:t>13</a:t>
            </a:fld>
            <a:endParaRPr lang="en-US" dirty="0"/>
          </a:p>
        </p:txBody>
      </p:sp>
    </p:spTree>
    <p:extLst>
      <p:ext uri="{BB962C8B-B14F-4D97-AF65-F5344CB8AC3E}">
        <p14:creationId xmlns:p14="http://schemas.microsoft.com/office/powerpoint/2010/main" val="251513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2074081B-3839-47C9-AF93-401BAD2E1015}" type="slidenum">
              <a:rPr lang="en-US" smtClean="0"/>
              <a:pPr>
                <a:defRPr/>
              </a:pPr>
              <a:t>14</a:t>
            </a:fld>
            <a:endParaRPr lang="en-US" dirty="0"/>
          </a:p>
        </p:txBody>
      </p:sp>
    </p:spTree>
    <p:extLst>
      <p:ext uri="{BB962C8B-B14F-4D97-AF65-F5344CB8AC3E}">
        <p14:creationId xmlns:p14="http://schemas.microsoft.com/office/powerpoint/2010/main" val="2792220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551CF74A-488D-4AA4-9B4A-4DE3ADF1F0C3}" type="slidenum">
              <a:rPr lang="en-US" smtClean="0"/>
              <a:pPr>
                <a:defRPr/>
              </a:pPr>
              <a:t>15</a:t>
            </a:fld>
            <a:endParaRPr lang="en-US" dirty="0"/>
          </a:p>
        </p:txBody>
      </p:sp>
    </p:spTree>
    <p:extLst>
      <p:ext uri="{BB962C8B-B14F-4D97-AF65-F5344CB8AC3E}">
        <p14:creationId xmlns:p14="http://schemas.microsoft.com/office/powerpoint/2010/main" val="677267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Examples of comunication needs</a:t>
            </a:r>
          </a:p>
        </p:txBody>
      </p:sp>
      <p:sp>
        <p:nvSpPr>
          <p:cNvPr id="5734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B98E845E-9EBA-4F77-8068-E895670DBA6C}" type="slidenum">
              <a:rPr lang="en-US" altLang="en-US" smtClean="0"/>
              <a:pPr eaLnBrk="1" hangingPunct="1">
                <a:defRPr/>
              </a:pPr>
              <a:t>16</a:t>
            </a:fld>
            <a:endParaRPr lang="en-US" altLang="en-US"/>
          </a:p>
        </p:txBody>
      </p:sp>
    </p:spTree>
    <p:extLst>
      <p:ext uri="{BB962C8B-B14F-4D97-AF65-F5344CB8AC3E}">
        <p14:creationId xmlns:p14="http://schemas.microsoft.com/office/powerpoint/2010/main" val="780294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0255AC04-CE32-4EDC-BCB6-C2F1E5FD4A23}" type="slidenum">
              <a:rPr lang="en-US" smtClean="0"/>
              <a:pPr>
                <a:defRPr/>
              </a:pPr>
              <a:t>17</a:t>
            </a:fld>
            <a:endParaRPr lang="en-US" dirty="0"/>
          </a:p>
        </p:txBody>
      </p:sp>
    </p:spTree>
    <p:extLst>
      <p:ext uri="{BB962C8B-B14F-4D97-AF65-F5344CB8AC3E}">
        <p14:creationId xmlns:p14="http://schemas.microsoft.com/office/powerpoint/2010/main" val="2634829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Aft>
                <a:spcPts val="0"/>
              </a:spcAft>
              <a:buFont typeface="Arial" pitchFamily="34" charset="0"/>
              <a:buChar char="•"/>
              <a:defRPr/>
            </a:pPr>
            <a:r>
              <a:rPr lang="en-US" b="0" i="0" dirty="0">
                <a:solidFill>
                  <a:schemeClr val="tx1"/>
                </a:solidFill>
              </a:rPr>
              <a:t>adjustable lighting, or a location with better lighting  </a:t>
            </a:r>
          </a:p>
          <a:p>
            <a:pPr eaLnBrk="1" fontAlgn="auto" hangingPunct="1">
              <a:spcAft>
                <a:spcPts val="0"/>
              </a:spcAft>
              <a:buFont typeface="Arial" pitchFamily="34" charset="0"/>
              <a:buChar char="•"/>
              <a:defRPr/>
            </a:pPr>
            <a:r>
              <a:rPr lang="en-US" b="0" i="0" dirty="0">
                <a:solidFill>
                  <a:schemeClr val="tx1"/>
                </a:solidFill>
              </a:rPr>
              <a:t>assistance in filling out forms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a:t>Qualified reader</a:t>
            </a:r>
            <a:r>
              <a:rPr lang="en-US" altLang="en-US" dirty="0"/>
              <a:t> is defined as “a person who is able to read effectively, accurately, and impartially, using any necessary specialized vocabulary.”</a:t>
            </a:r>
          </a:p>
          <a:p>
            <a:endParaRPr lang="en-US" dirty="0"/>
          </a:p>
          <a:p>
            <a:r>
              <a:rPr lang="en-US" altLang="en-US" dirty="0"/>
              <a:t>A health care provider cannot require a blind person to bring someone with them to interpret or facilitate communication</a:t>
            </a:r>
            <a:endParaRPr lang="en-US" dirty="0"/>
          </a:p>
        </p:txBody>
      </p:sp>
      <p:sp>
        <p:nvSpPr>
          <p:cNvPr id="4" name="Slide Number Placeholder 3"/>
          <p:cNvSpPr>
            <a:spLocks noGrp="1"/>
          </p:cNvSpPr>
          <p:nvPr>
            <p:ph type="sldNum" sz="quarter" idx="10"/>
          </p:nvPr>
        </p:nvSpPr>
        <p:spPr/>
        <p:txBody>
          <a:bodyPr/>
          <a:lstStyle/>
          <a:p>
            <a:fld id="{8F2F72F7-9547-468D-BA33-AA1D817F6F59}" type="slidenum">
              <a:rPr lang="en-US" smtClean="0"/>
              <a:t>18</a:t>
            </a:fld>
            <a:endParaRPr lang="en-US"/>
          </a:p>
        </p:txBody>
      </p:sp>
    </p:spTree>
    <p:extLst>
      <p:ext uri="{BB962C8B-B14F-4D97-AF65-F5344CB8AC3E}">
        <p14:creationId xmlns:p14="http://schemas.microsoft.com/office/powerpoint/2010/main" val="29305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health care provider must furnish the alternative accessible formats in a timely manner, and in such a way as to protect the privacy and independence of the individual with a disability.</a:t>
            </a:r>
          </a:p>
          <a:p>
            <a:endParaRPr lang="en-US" altLang="en-US" dirty="0"/>
          </a:p>
          <a:p>
            <a:r>
              <a:rPr lang="en-US" altLang="en-US" dirty="0"/>
              <a:t>Think about using a private room, etc.</a:t>
            </a:r>
          </a:p>
        </p:txBody>
      </p:sp>
      <p:sp>
        <p:nvSpPr>
          <p:cNvPr id="5939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6CC45889-F026-4C3E-B87B-9D8AB0F64C88}" type="slidenum">
              <a:rPr lang="en-US" altLang="en-US" smtClean="0"/>
              <a:pPr eaLnBrk="1" hangingPunct="1">
                <a:defRPr/>
              </a:pPr>
              <a:t>19</a:t>
            </a:fld>
            <a:endParaRPr lang="en-US" altLang="en-US"/>
          </a:p>
        </p:txBody>
      </p:sp>
    </p:spTree>
    <p:extLst>
      <p:ext uri="{BB962C8B-B14F-4D97-AF65-F5344CB8AC3E}">
        <p14:creationId xmlns:p14="http://schemas.microsoft.com/office/powerpoint/2010/main" val="2102145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710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EC4D405A-95B2-4E4D-84FD-E91ACB7E3638}" type="slidenum">
              <a:rPr lang="en-US" altLang="en-US" smtClean="0"/>
              <a:pPr eaLnBrk="1" hangingPunct="1">
                <a:spcBef>
                  <a:spcPct val="0"/>
                </a:spcBef>
                <a:defRPr/>
              </a:pPr>
              <a:t>2</a:t>
            </a:fld>
            <a:endParaRPr lang="en-US" altLang="en-US"/>
          </a:p>
        </p:txBody>
      </p:sp>
    </p:spTree>
    <p:extLst>
      <p:ext uri="{BB962C8B-B14F-4D97-AF65-F5344CB8AC3E}">
        <p14:creationId xmlns:p14="http://schemas.microsoft.com/office/powerpoint/2010/main" val="3487175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DEFINITIONS: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 intellectual disability is a disability characterized by significant limitations both in intellectual functioning (reasoning, learning, problem solving) and in adaptive behavior, which covers a range of everyday social and practical skills and originates before the age of 18.</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Cognitive impairments are not caused by any one disease or condition. Alzheimer’s disease and other dementias and conditions such as stroke and traumatic brain injury can cause cognitive impairment.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Taking extra time for patient appointment = reasonable accommodation = Modification</a:t>
            </a:r>
            <a:r>
              <a:rPr lang="en-US" sz="1200" b="1" kern="1200" baseline="0" dirty="0">
                <a:solidFill>
                  <a:schemeClr val="tx1"/>
                </a:solidFill>
                <a:effectLst/>
                <a:latin typeface="+mn-lt"/>
                <a:ea typeface="+mn-ea"/>
                <a:cs typeface="+mn-cs"/>
              </a:rPr>
              <a:t> of policies and procedures</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F2F72F7-9547-468D-BA33-AA1D817F6F59}" type="slidenum">
              <a:rPr lang="en-US" smtClean="0"/>
              <a:t>20</a:t>
            </a:fld>
            <a:endParaRPr lang="en-US"/>
          </a:p>
        </p:txBody>
      </p:sp>
    </p:spTree>
    <p:extLst>
      <p:ext uri="{BB962C8B-B14F-4D97-AF65-F5344CB8AC3E}">
        <p14:creationId xmlns:p14="http://schemas.microsoft.com/office/powerpoint/2010/main" val="36652843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2F72F7-9547-468D-BA33-AA1D817F6F59}" type="slidenum">
              <a:rPr lang="en-US" smtClean="0"/>
              <a:t>21</a:t>
            </a:fld>
            <a:endParaRPr lang="en-US"/>
          </a:p>
        </p:txBody>
      </p:sp>
    </p:spTree>
    <p:extLst>
      <p:ext uri="{BB962C8B-B14F-4D97-AF65-F5344CB8AC3E}">
        <p14:creationId xmlns:p14="http://schemas.microsoft.com/office/powerpoint/2010/main" val="783807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Personal story - </a:t>
            </a:r>
          </a:p>
        </p:txBody>
      </p:sp>
      <p:sp>
        <p:nvSpPr>
          <p:cNvPr id="604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65E48EBC-31DE-4148-9596-EA14235B1C59}" type="slidenum">
              <a:rPr lang="en-US" altLang="en-US" smtClean="0"/>
              <a:pPr eaLnBrk="1" hangingPunct="1">
                <a:spcBef>
                  <a:spcPct val="0"/>
                </a:spcBef>
                <a:defRPr/>
              </a:pPr>
              <a:t>22</a:t>
            </a:fld>
            <a:endParaRPr lang="en-US" altLang="en-US"/>
          </a:p>
        </p:txBody>
      </p:sp>
    </p:spTree>
    <p:extLst>
      <p:ext uri="{BB962C8B-B14F-4D97-AF65-F5344CB8AC3E}">
        <p14:creationId xmlns:p14="http://schemas.microsoft.com/office/powerpoint/2010/main" val="15739273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Ineffective methods of communication</a:t>
            </a:r>
          </a:p>
          <a:p>
            <a:endParaRPr lang="en-US" altLang="en-US" dirty="0"/>
          </a:p>
          <a:p>
            <a:r>
              <a:rPr lang="en-US" altLang="en-US" dirty="0"/>
              <a:t>Lip/speech reading is frequently ineffective.  Many factors reduce lip reading abilities (e.g. lighting, facial hair, foreign or regional accents).  Many sounds cannot easily be read on the lips. Additionally, patients who are anxious, scared, fatigued, affected by medication, may all hinder the patient’s ability to effectively lip/speech read.  Many deaf people, particularly in medical settings, will feign to understand and nod their heads in agreement.  This is usually not an indication that they are understanding but as a result of feeling embarrassed to inform the health care professional that they are NOT able to understand.  Teach-back is extremely important in assessing and ensuring patient’s understanding.</a:t>
            </a:r>
          </a:p>
          <a:p>
            <a:endParaRPr lang="en-US" altLang="en-US" dirty="0"/>
          </a:p>
          <a:p>
            <a:r>
              <a:rPr lang="en-US" altLang="en-US" dirty="0"/>
              <a:t>Hearing loss in older patients – baby boomers</a:t>
            </a:r>
          </a:p>
          <a:p>
            <a:endParaRPr lang="en-US" altLang="en-US" dirty="0"/>
          </a:p>
          <a:p>
            <a:r>
              <a:rPr lang="en-US" altLang="en-US" dirty="0"/>
              <a:t>Do not assume note writing is an effective communication tool. American Sign Language is not based on written or spoken English.   The syntax and grammatical structure are very different from English.  English is often a second language for many deaf people just as it is for people coming from other countries.  Writing is also labor intensive and for many deaf people as well as health care providers, writing may be found to be cumbersome and inefficient in a medical setting. </a:t>
            </a:r>
          </a:p>
          <a:p>
            <a:endParaRPr lang="en-US" altLang="en-US" dirty="0"/>
          </a:p>
          <a:p>
            <a:r>
              <a:rPr lang="en-US" altLang="en-US" b="1" dirty="0"/>
              <a:t>Other Considerations:</a:t>
            </a:r>
          </a:p>
          <a:p>
            <a:endParaRPr lang="en-US" altLang="en-US" b="1" dirty="0"/>
          </a:p>
          <a:p>
            <a:r>
              <a:rPr lang="en-US" altLang="en-US" b="1" dirty="0"/>
              <a:t>Visual Medical Aids</a:t>
            </a:r>
            <a:endParaRPr lang="en-US" altLang="en-US" dirty="0"/>
          </a:p>
          <a:p>
            <a:r>
              <a:rPr lang="en-US" altLang="en-US" dirty="0"/>
              <a:t>Where necessary to facilitate patient education and communication use charts, diagrams, models and aids in the office to help explain certain concepts and basic anatomy. In addition, provide a list of online resources to reinforce teaching and understanding.</a:t>
            </a:r>
          </a:p>
          <a:p>
            <a:endParaRPr lang="en-US" altLang="en-US" dirty="0"/>
          </a:p>
        </p:txBody>
      </p:sp>
      <p:sp>
        <p:nvSpPr>
          <p:cNvPr id="6144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6547D71C-4F2A-4994-A3EF-F2145769B68B}" type="slidenum">
              <a:rPr lang="en-US" altLang="en-US" smtClean="0"/>
              <a:pPr eaLnBrk="1" hangingPunct="1">
                <a:spcBef>
                  <a:spcPct val="0"/>
                </a:spcBef>
                <a:defRPr/>
              </a:pPr>
              <a:t>23</a:t>
            </a:fld>
            <a:endParaRPr lang="en-US" altLang="en-US"/>
          </a:p>
        </p:txBody>
      </p:sp>
    </p:spTree>
    <p:extLst>
      <p:ext uri="{BB962C8B-B14F-4D97-AF65-F5344CB8AC3E}">
        <p14:creationId xmlns:p14="http://schemas.microsoft.com/office/powerpoint/2010/main" val="163317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Do all individuals who are deaf or hard of hearing use the same kind of interpreter?</a:t>
            </a:r>
          </a:p>
          <a:p>
            <a:endParaRPr lang="en-US" altLang="en-US" b="1" dirty="0"/>
          </a:p>
          <a:p>
            <a:r>
              <a:rPr lang="en-US" altLang="en-US" dirty="0"/>
              <a:t>No. There are various kinds of interpreters. The health care provider should ascertain the particular language needs of the deaf or hard of hearing patient before hiring an interpreter. Some individuals may require interpreters who are fluent in American Sign Language, Others may require interpreters who use Signed English. Still others who do not know any sign language may require oral interpreters, who take special care to articulate words for deaf or hard of hearing individuals</a:t>
            </a:r>
            <a:r>
              <a:rPr lang="en-US" altLang="en-US" baseline="0" dirty="0"/>
              <a:t> </a:t>
            </a:r>
          </a:p>
          <a:p>
            <a:endParaRPr lang="en-US" altLang="en-US" baseline="0" dirty="0"/>
          </a:p>
        </p:txBody>
      </p:sp>
      <p:sp>
        <p:nvSpPr>
          <p:cNvPr id="6246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968DC8E9-ABDB-43D0-8B12-252F5C2FF8B2}" type="slidenum">
              <a:rPr lang="en-US" altLang="en-US" smtClean="0"/>
              <a:pPr eaLnBrk="1" hangingPunct="1">
                <a:defRPr/>
              </a:pPr>
              <a:t>24</a:t>
            </a:fld>
            <a:endParaRPr lang="en-US" altLang="en-US"/>
          </a:p>
        </p:txBody>
      </p:sp>
    </p:spTree>
    <p:extLst>
      <p:ext uri="{BB962C8B-B14F-4D97-AF65-F5344CB8AC3E}">
        <p14:creationId xmlns:p14="http://schemas.microsoft.com/office/powerpoint/2010/main" val="2965023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how scary</a:t>
            </a:r>
            <a:r>
              <a:rPr lang="en-US" baseline="0" dirty="0"/>
              <a:t> and confusing this could be without an interpreter.</a:t>
            </a:r>
          </a:p>
          <a:p>
            <a:endParaRPr lang="en-US" baseline="0" dirty="0"/>
          </a:p>
          <a:p>
            <a:r>
              <a:rPr lang="en-US" baseline="0" dirty="0"/>
              <a:t>On the flip side, the deaf person may not know sign language and thus be denied Effective Communication</a:t>
            </a:r>
            <a:endParaRPr lang="en-US" dirty="0"/>
          </a:p>
        </p:txBody>
      </p:sp>
      <p:sp>
        <p:nvSpPr>
          <p:cNvPr id="4" name="Slide Number Placeholder 3"/>
          <p:cNvSpPr>
            <a:spLocks noGrp="1"/>
          </p:cNvSpPr>
          <p:nvPr>
            <p:ph type="sldNum" sz="quarter" idx="10"/>
          </p:nvPr>
        </p:nvSpPr>
        <p:spPr/>
        <p:txBody>
          <a:bodyPr/>
          <a:lstStyle/>
          <a:p>
            <a:fld id="{8F2F72F7-9547-468D-BA33-AA1D817F6F59}" type="slidenum">
              <a:rPr lang="en-US" smtClean="0"/>
              <a:t>25</a:t>
            </a:fld>
            <a:endParaRPr lang="en-US"/>
          </a:p>
        </p:txBody>
      </p:sp>
    </p:spTree>
    <p:extLst>
      <p:ext uri="{BB962C8B-B14F-4D97-AF65-F5344CB8AC3E}">
        <p14:creationId xmlns:p14="http://schemas.microsoft.com/office/powerpoint/2010/main" val="17200677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551CF74A-488D-4AA4-9B4A-4DE3ADF1F0C3}" type="slidenum">
              <a:rPr lang="en-US" smtClean="0"/>
              <a:pPr>
                <a:defRPr/>
              </a:pPr>
              <a:t>26</a:t>
            </a:fld>
            <a:endParaRPr lang="en-US" dirty="0"/>
          </a:p>
        </p:txBody>
      </p:sp>
    </p:spTree>
    <p:extLst>
      <p:ext uri="{BB962C8B-B14F-4D97-AF65-F5344CB8AC3E}">
        <p14:creationId xmlns:p14="http://schemas.microsoft.com/office/powerpoint/2010/main" val="32409297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Interpreters providing services in a medical setting may need to be able to interpret medical terminology.</a:t>
            </a:r>
          </a:p>
          <a:p>
            <a:endParaRPr lang="en-US" altLang="en-US" dirty="0"/>
          </a:p>
          <a:p>
            <a:pPr eaLnBrk="1" hangingPunct="1">
              <a:buFontTx/>
              <a:buChar char="•"/>
            </a:pPr>
            <a:r>
              <a:rPr lang="en-US" altLang="en-US" dirty="0"/>
              <a:t> The ADA definition does not require certification.</a:t>
            </a:r>
          </a:p>
          <a:p>
            <a:pPr eaLnBrk="1" hangingPunct="1"/>
            <a:endParaRPr lang="en-US" altLang="en-US" sz="800" dirty="0"/>
          </a:p>
          <a:p>
            <a:pPr eaLnBrk="1" hangingPunct="1">
              <a:buFontTx/>
              <a:buChar char="•"/>
            </a:pPr>
            <a:r>
              <a:rPr lang="en-US" altLang="en-US" dirty="0"/>
              <a:t> State laws and regulations may impose additional requirements for interpreters. </a:t>
            </a:r>
          </a:p>
          <a:p>
            <a:pPr eaLnBrk="1" hangingPunct="1">
              <a:buFontTx/>
              <a:buChar char="•"/>
            </a:pPr>
            <a:endParaRPr lang="en-US" altLang="en-US" sz="800" dirty="0"/>
          </a:p>
          <a:p>
            <a:pPr eaLnBrk="1" hangingPunct="1">
              <a:buFontTx/>
              <a:buChar char="•"/>
            </a:pPr>
            <a:r>
              <a:rPr lang="en-US" altLang="en-US" dirty="0"/>
              <a:t> The law that offers greater coverage and protection for people with disabilities applies.</a:t>
            </a:r>
          </a:p>
          <a:p>
            <a:endParaRPr lang="en-US" altLang="en-US" dirty="0"/>
          </a:p>
          <a:p>
            <a:endParaRPr lang="en-US" altLang="en-US" dirty="0"/>
          </a:p>
          <a:p>
            <a:endParaRPr lang="en-US" altLang="en-US" dirty="0"/>
          </a:p>
        </p:txBody>
      </p:sp>
      <p:sp>
        <p:nvSpPr>
          <p:cNvPr id="6451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33B46701-356A-4C49-843F-D9F15232ED26}" type="slidenum">
              <a:rPr lang="en-US" altLang="en-US" smtClean="0"/>
              <a:pPr eaLnBrk="1" hangingPunct="1">
                <a:defRPr/>
              </a:pPr>
              <a:t>27</a:t>
            </a:fld>
            <a:endParaRPr lang="en-US" altLang="en-US"/>
          </a:p>
        </p:txBody>
      </p:sp>
    </p:spTree>
    <p:extLst>
      <p:ext uri="{BB962C8B-B14F-4D97-AF65-F5344CB8AC3E}">
        <p14:creationId xmlns:p14="http://schemas.microsoft.com/office/powerpoint/2010/main" val="1713871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Medical Interpreting Task Force, WA State</a:t>
            </a:r>
          </a:p>
          <a:p>
            <a:endParaRPr lang="en-US" altLang="en-US" dirty="0"/>
          </a:p>
          <a:p>
            <a:r>
              <a:rPr lang="en-US" dirty="0"/>
              <a:t>The Medical Interpreting Task Force for deaf, hard-of-hearing and deaf-blind people in the State of Washington (MITF) was convened in the Fall of 2012 to address increasingly serious concerns expressed by stakeholders. </a:t>
            </a:r>
            <a:endParaRPr lang="en-US" altLang="en-US" dirty="0"/>
          </a:p>
        </p:txBody>
      </p:sp>
      <p:sp>
        <p:nvSpPr>
          <p:cNvPr id="4" name="Slide Number Placeholder 3"/>
          <p:cNvSpPr>
            <a:spLocks noGrp="1"/>
          </p:cNvSpPr>
          <p:nvPr>
            <p:ph type="sldNum" sz="quarter" idx="5"/>
          </p:nvPr>
        </p:nvSpPr>
        <p:spPr/>
        <p:txBody>
          <a:bodyPr/>
          <a:lstStyle/>
          <a:p>
            <a:pPr>
              <a:defRPr/>
            </a:pPr>
            <a:fld id="{91A6EC9A-ED55-4935-AD01-748C4EF38194}" type="slidenum">
              <a:rPr lang="en-US" smtClean="0"/>
              <a:pPr>
                <a:defRPr/>
              </a:pPr>
              <a:t>28</a:t>
            </a:fld>
            <a:endParaRPr lang="en-US" dirty="0"/>
          </a:p>
        </p:txBody>
      </p:sp>
    </p:spTree>
    <p:extLst>
      <p:ext uri="{BB962C8B-B14F-4D97-AF65-F5344CB8AC3E}">
        <p14:creationId xmlns:p14="http://schemas.microsoft.com/office/powerpoint/2010/main" val="13977199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To elaborate further - </a:t>
            </a:r>
          </a:p>
          <a:p>
            <a:endParaRPr lang="en-US" altLang="en-US" dirty="0"/>
          </a:p>
          <a:p>
            <a:r>
              <a:rPr lang="en-US" altLang="en-US" dirty="0"/>
              <a:t>Family members and friends are also very often too emotionally or personally involved, may have interests that conflict with the patient’s, may cause role confusion, and are unable to interpret “effectively, accurately, and impartially.”  Finally, using family members and friends as interpreters can cause problems in maintaining patient confidentiality.  </a:t>
            </a:r>
          </a:p>
          <a:p>
            <a:endParaRPr lang="en-US" altLang="en-US" dirty="0"/>
          </a:p>
          <a:p>
            <a:r>
              <a:rPr lang="en-US" altLang="en-US" dirty="0"/>
              <a:t>Family members may be used in an emergency involving imminent threat to safety or welfare of individual or public and no interpreter available, or where specific request by person with disability, accompanying adult agrees, and reliance on that person is appropriate under circumstances. </a:t>
            </a:r>
          </a:p>
          <a:p>
            <a:endParaRPr lang="en-US" altLang="en-US" dirty="0"/>
          </a:p>
          <a:p>
            <a:r>
              <a:rPr lang="en-US" altLang="en-US" dirty="0"/>
              <a:t>The ADA further prohibits the use of minor children as interpreters with the exception of emergencies and situations where the safety of others are at risk</a:t>
            </a:r>
          </a:p>
        </p:txBody>
      </p:sp>
      <p:sp>
        <p:nvSpPr>
          <p:cNvPr id="634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639969CB-23C5-4C0D-A86C-1DF96D0B1439}" type="slidenum">
              <a:rPr lang="en-US" altLang="en-US" smtClean="0"/>
              <a:pPr eaLnBrk="1" hangingPunct="1">
                <a:defRPr/>
              </a:pPr>
              <a:t>29</a:t>
            </a:fld>
            <a:endParaRPr lang="en-US" altLang="en-US"/>
          </a:p>
        </p:txBody>
      </p:sp>
    </p:spTree>
    <p:extLst>
      <p:ext uri="{BB962C8B-B14F-4D97-AF65-F5344CB8AC3E}">
        <p14:creationId xmlns:p14="http://schemas.microsoft.com/office/powerpoint/2010/main" val="1909483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81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DF3338C0-D73A-439B-B0B9-8C4DABFCD4D3}" type="slidenum">
              <a:rPr lang="en-US" altLang="en-US" smtClean="0"/>
              <a:pPr eaLnBrk="1" hangingPunct="1">
                <a:defRPr/>
              </a:pPr>
              <a:t>3</a:t>
            </a:fld>
            <a:endParaRPr lang="en-US" altLang="en-US"/>
          </a:p>
        </p:txBody>
      </p:sp>
    </p:spTree>
    <p:extLst>
      <p:ext uri="{BB962C8B-B14F-4D97-AF65-F5344CB8AC3E}">
        <p14:creationId xmlns:p14="http://schemas.microsoft.com/office/powerpoint/2010/main" val="22424785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F1DB3741-BF29-44E0-B65E-641F3B920EE9}" type="slidenum">
              <a:rPr lang="en-US" smtClean="0"/>
              <a:pPr>
                <a:defRPr/>
              </a:pPr>
              <a:t>30</a:t>
            </a:fld>
            <a:endParaRPr lang="en-US" dirty="0"/>
          </a:p>
        </p:txBody>
      </p:sp>
    </p:spTree>
    <p:extLst>
      <p:ext uri="{BB962C8B-B14F-4D97-AF65-F5344CB8AC3E}">
        <p14:creationId xmlns:p14="http://schemas.microsoft.com/office/powerpoint/2010/main" val="20796149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brief or simple face-to-face exchanges, very basic aids are usually appropriate. </a:t>
            </a:r>
          </a:p>
          <a:p>
            <a:r>
              <a:rPr lang="en-US" dirty="0"/>
              <a:t>For example, exchanging written notes may be effective when a deaf person asks for a copy of a form at an</a:t>
            </a:r>
            <a:r>
              <a:rPr lang="en-US" baseline="0" dirty="0"/>
              <a:t> office or for ordering food at a hospital cafeteria</a:t>
            </a:r>
            <a:r>
              <a:rPr lang="en-US" dirty="0"/>
              <a:t>. </a:t>
            </a:r>
          </a:p>
          <a:p>
            <a:endParaRPr lang="en-US" dirty="0"/>
          </a:p>
          <a:p>
            <a:r>
              <a:rPr lang="en-US" dirty="0"/>
              <a:t>For more complex or lengthy exchanges, more advanced aids and services may be required. Consider how important the communication is, how many people are involved, the length of the communication anticipated, and the context.</a:t>
            </a:r>
          </a:p>
          <a:p>
            <a:endParaRPr lang="en-US" dirty="0"/>
          </a:p>
        </p:txBody>
      </p:sp>
      <p:sp>
        <p:nvSpPr>
          <p:cNvPr id="4" name="Slide Number Placeholder 3"/>
          <p:cNvSpPr>
            <a:spLocks noGrp="1"/>
          </p:cNvSpPr>
          <p:nvPr>
            <p:ph type="sldNum" sz="quarter" idx="10"/>
          </p:nvPr>
        </p:nvSpPr>
        <p:spPr/>
        <p:txBody>
          <a:bodyPr/>
          <a:lstStyle/>
          <a:p>
            <a:pPr>
              <a:defRPr/>
            </a:pPr>
            <a:fld id="{5D6E6395-4F67-4CBF-9A00-8A7B2A9B8EFB}" type="slidenum">
              <a:rPr lang="en-US" smtClean="0"/>
              <a:pPr>
                <a:defRPr/>
              </a:pPr>
              <a:t>31</a:t>
            </a:fld>
            <a:endParaRPr lang="en-US"/>
          </a:p>
        </p:txBody>
      </p:sp>
    </p:spTree>
    <p:extLst>
      <p:ext uri="{BB962C8B-B14F-4D97-AF65-F5344CB8AC3E}">
        <p14:creationId xmlns:p14="http://schemas.microsoft.com/office/powerpoint/2010/main" val="25387481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Example: Blood pressure check</a:t>
            </a:r>
          </a:p>
          <a:p>
            <a:endParaRPr lang="en-US" dirty="0"/>
          </a:p>
        </p:txBody>
      </p:sp>
      <p:sp>
        <p:nvSpPr>
          <p:cNvPr id="4" name="Slide Number Placeholder 3"/>
          <p:cNvSpPr>
            <a:spLocks noGrp="1"/>
          </p:cNvSpPr>
          <p:nvPr>
            <p:ph type="sldNum" sz="quarter" idx="10"/>
          </p:nvPr>
        </p:nvSpPr>
        <p:spPr/>
        <p:txBody>
          <a:bodyPr/>
          <a:lstStyle/>
          <a:p>
            <a:pPr>
              <a:defRPr/>
            </a:pPr>
            <a:fld id="{5D6E6395-4F67-4CBF-9A00-8A7B2A9B8EFB}" type="slidenum">
              <a:rPr lang="en-US" smtClean="0"/>
              <a:pPr>
                <a:defRPr/>
              </a:pPr>
              <a:t>32</a:t>
            </a:fld>
            <a:endParaRPr lang="en-US"/>
          </a:p>
        </p:txBody>
      </p:sp>
    </p:spTree>
    <p:extLst>
      <p:ext uri="{BB962C8B-B14F-4D97-AF65-F5344CB8AC3E}">
        <p14:creationId xmlns:p14="http://schemas.microsoft.com/office/powerpoint/2010/main" val="10237832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Becoming more and more popular</a:t>
            </a:r>
          </a:p>
          <a:p>
            <a:endParaRPr lang="en-US" altLang="en-US" dirty="0"/>
          </a:p>
          <a:p>
            <a:r>
              <a:rPr lang="en-US" altLang="en-US" dirty="0"/>
              <a:t>ADAA requires specific</a:t>
            </a:r>
            <a:r>
              <a:rPr lang="en-US" altLang="en-US" baseline="0" dirty="0"/>
              <a:t> technology requirements in order to provide effective VRI services</a:t>
            </a:r>
            <a:endParaRPr lang="en-US" altLang="en-US" dirty="0"/>
          </a:p>
        </p:txBody>
      </p:sp>
      <p:sp>
        <p:nvSpPr>
          <p:cNvPr id="4" name="Slide Number Placeholder 3"/>
          <p:cNvSpPr>
            <a:spLocks noGrp="1"/>
          </p:cNvSpPr>
          <p:nvPr>
            <p:ph type="sldNum" sz="quarter" idx="5"/>
          </p:nvPr>
        </p:nvSpPr>
        <p:spPr/>
        <p:txBody>
          <a:bodyPr/>
          <a:lstStyle/>
          <a:p>
            <a:pPr>
              <a:defRPr/>
            </a:pPr>
            <a:fld id="{4A0A437B-4311-4FF9-A603-D0F6E794D103}" type="slidenum">
              <a:rPr lang="en-US" smtClean="0"/>
              <a:pPr>
                <a:defRPr/>
              </a:pPr>
              <a:t>33</a:t>
            </a:fld>
            <a:endParaRPr lang="en-US" dirty="0"/>
          </a:p>
        </p:txBody>
      </p:sp>
    </p:spTree>
    <p:extLst>
      <p:ext uri="{BB962C8B-B14F-4D97-AF65-F5344CB8AC3E}">
        <p14:creationId xmlns:p14="http://schemas.microsoft.com/office/powerpoint/2010/main" val="14158314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Becoming more and more popular</a:t>
            </a:r>
          </a:p>
          <a:p>
            <a:endParaRPr lang="en-US" altLang="en-US" dirty="0"/>
          </a:p>
          <a:p>
            <a:r>
              <a:rPr lang="en-US" altLang="en-US" dirty="0"/>
              <a:t>ADAA requires specific</a:t>
            </a:r>
            <a:r>
              <a:rPr lang="en-US" altLang="en-US" baseline="0" dirty="0"/>
              <a:t> technology requirements in order to provide effective VRI services</a:t>
            </a:r>
            <a:endParaRPr lang="en-US" altLang="en-US" dirty="0"/>
          </a:p>
        </p:txBody>
      </p:sp>
      <p:sp>
        <p:nvSpPr>
          <p:cNvPr id="4" name="Slide Number Placeholder 3"/>
          <p:cNvSpPr>
            <a:spLocks noGrp="1"/>
          </p:cNvSpPr>
          <p:nvPr>
            <p:ph type="sldNum" sz="quarter" idx="5"/>
          </p:nvPr>
        </p:nvSpPr>
        <p:spPr/>
        <p:txBody>
          <a:bodyPr/>
          <a:lstStyle/>
          <a:p>
            <a:pPr>
              <a:defRPr/>
            </a:pPr>
            <a:fld id="{4A0A437B-4311-4FF9-A603-D0F6E794D103}" type="slidenum">
              <a:rPr lang="en-US" smtClean="0"/>
              <a:pPr>
                <a:defRPr/>
              </a:pPr>
              <a:t>34</a:t>
            </a:fld>
            <a:endParaRPr lang="en-US" dirty="0"/>
          </a:p>
        </p:txBody>
      </p:sp>
    </p:spTree>
    <p:extLst>
      <p:ext uri="{BB962C8B-B14F-4D97-AF65-F5344CB8AC3E}">
        <p14:creationId xmlns:p14="http://schemas.microsoft.com/office/powerpoint/2010/main" val="6958225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1FB42C-04A8-47EF-B7F2-81C5E58B389A}" type="slidenum">
              <a:rPr lang="en-US" altLang="en-US" smtClean="0"/>
              <a:pPr eaLnBrk="1" hangingPunct="1"/>
              <a:t>35</a:t>
            </a:fld>
            <a:endParaRPr lang="en-US" altLang="en-US"/>
          </a:p>
        </p:txBody>
      </p:sp>
    </p:spTree>
    <p:extLst>
      <p:ext uri="{BB962C8B-B14F-4D97-AF65-F5344CB8AC3E}">
        <p14:creationId xmlns:p14="http://schemas.microsoft.com/office/powerpoint/2010/main" val="7228542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solidFill>
                <a:schemeClr val="tx1"/>
              </a:solidFill>
            </a:endParaRPr>
          </a:p>
        </p:txBody>
      </p:sp>
      <p:sp>
        <p:nvSpPr>
          <p:cNvPr id="4" name="Slide Number Placeholder 3"/>
          <p:cNvSpPr>
            <a:spLocks noGrp="1"/>
          </p:cNvSpPr>
          <p:nvPr>
            <p:ph type="sldNum" sz="quarter" idx="10"/>
          </p:nvPr>
        </p:nvSpPr>
        <p:spPr/>
        <p:txBody>
          <a:bodyPr/>
          <a:lstStyle/>
          <a:p>
            <a:fld id="{8F2F72F7-9547-468D-BA33-AA1D817F6F59}" type="slidenum">
              <a:rPr lang="en-US" smtClean="0"/>
              <a:t>36</a:t>
            </a:fld>
            <a:endParaRPr lang="en-US"/>
          </a:p>
        </p:txBody>
      </p:sp>
    </p:spTree>
    <p:extLst>
      <p:ext uri="{BB962C8B-B14F-4D97-AF65-F5344CB8AC3E}">
        <p14:creationId xmlns:p14="http://schemas.microsoft.com/office/powerpoint/2010/main" val="37101927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b="0" i="0" dirty="0">
                <a:solidFill>
                  <a:schemeClr val="tx1"/>
                </a:solidFill>
              </a:rPr>
              <a:t>Patient has visual impairments (e.g. deaf-blind) and cannot see the screen well/clearly</a:t>
            </a:r>
          </a:p>
          <a:p>
            <a:pPr marL="171450" lvl="0" indent="-171450">
              <a:buFont typeface="Arial" panose="020B0604020202020204" pitchFamily="34" charset="0"/>
              <a:buChar char="•"/>
            </a:pPr>
            <a:r>
              <a:rPr lang="en-US" b="0" i="0" dirty="0">
                <a:solidFill>
                  <a:schemeClr val="tx1"/>
                </a:solidFill>
              </a:rPr>
              <a:t>Other equipment blocking visual sight lines between the patient and the screen/camera (e.g. bed rails, IV post and bag, moving providers) blocking the screen/camera view</a:t>
            </a:r>
          </a:p>
          <a:p>
            <a:pPr marL="171450" lvl="0" indent="-171450">
              <a:buFont typeface="Arial" panose="020B0604020202020204" pitchFamily="34" charset="0"/>
              <a:buChar char="•"/>
            </a:pPr>
            <a:r>
              <a:rPr lang="en-US" b="0" i="0" dirty="0">
                <a:solidFill>
                  <a:schemeClr val="tx1"/>
                </a:solidFill>
              </a:rPr>
              <a:t>Insufficient signal strength – image freezes/blurs	</a:t>
            </a:r>
          </a:p>
          <a:p>
            <a:pPr marL="171450" lvl="0" indent="-171450">
              <a:buFont typeface="Arial" panose="020B0604020202020204" pitchFamily="34" charset="0"/>
              <a:buChar char="•"/>
            </a:pPr>
            <a:r>
              <a:rPr lang="en-US" sz="1200" b="0" i="0" dirty="0">
                <a:solidFill>
                  <a:schemeClr val="tx1"/>
                </a:solidFill>
              </a:rPr>
              <a:t>Small/weak audio speakers – providers can’t hear the interpreter (deaf patient) above the noise of all that’s going on (e.g. in an ED)</a:t>
            </a:r>
          </a:p>
          <a:p>
            <a:pPr marL="171450" lvl="0" indent="-171450">
              <a:buFont typeface="Arial" panose="020B0604020202020204" pitchFamily="34" charset="0"/>
              <a:buChar char="•"/>
            </a:pPr>
            <a:r>
              <a:rPr lang="en-US" sz="1200" b="0" i="0" dirty="0">
                <a:solidFill>
                  <a:schemeClr val="tx1"/>
                </a:solidFill>
              </a:rPr>
              <a:t>VRI interpreter may lack qualifications (especially for monolingual ASL patients, children, deaf patients from other countries, deaf patients with cognitive disabilities)</a:t>
            </a:r>
          </a:p>
          <a:p>
            <a:pPr marL="171450" lvl="0" indent="-171450">
              <a:buFont typeface="Arial" panose="020B0604020202020204" pitchFamily="34" charset="0"/>
              <a:buChar char="•"/>
            </a:pPr>
            <a:r>
              <a:rPr lang="en-US" sz="1200" b="0" i="0" dirty="0">
                <a:solidFill>
                  <a:schemeClr val="tx1"/>
                </a:solidFill>
              </a:rPr>
              <a:t>Multiple deaf people (family members) cannot all see the screen and be seen by the camera</a:t>
            </a:r>
          </a:p>
          <a:p>
            <a:pPr marL="171450" lvl="0" indent="-171450">
              <a:buFont typeface="Arial" panose="020B0604020202020204" pitchFamily="34" charset="0"/>
              <a:buChar char="•"/>
            </a:pPr>
            <a:r>
              <a:rPr lang="en-US" sz="1200" b="0" i="0" dirty="0">
                <a:solidFill>
                  <a:schemeClr val="tx1"/>
                </a:solidFill>
              </a:rPr>
              <a:t>Interpreters (VRI) cannot see the context, identify who is entering/leaving, who is talking, what they are doing</a:t>
            </a:r>
            <a:r>
              <a:rPr lang="en-US" sz="800" b="0" i="0" dirty="0">
                <a:solidFill>
                  <a:schemeClr val="tx1"/>
                </a:solidFill>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chemeClr val="tx1"/>
                </a:solidFill>
              </a:rPr>
              <a:t>Staff lack training how to use the device – waste time setting it up, may not make the image full screen – in any case not visually aware about sight lines, distance, angles etc.</a:t>
            </a:r>
          </a:p>
          <a:p>
            <a:pPr marL="171450" lvl="0" indent="-171450">
              <a:buFont typeface="Arial" panose="020B0604020202020204" pitchFamily="34" charset="0"/>
              <a:buChar char="•"/>
            </a:pPr>
            <a:endParaRPr lang="en-US" dirty="0">
              <a:solidFill>
                <a:schemeClr val="tx1"/>
              </a:solidFill>
            </a:endParaRPr>
          </a:p>
        </p:txBody>
      </p:sp>
      <p:sp>
        <p:nvSpPr>
          <p:cNvPr id="4" name="Slide Number Placeholder 3"/>
          <p:cNvSpPr>
            <a:spLocks noGrp="1"/>
          </p:cNvSpPr>
          <p:nvPr>
            <p:ph type="sldNum" sz="quarter" idx="10"/>
          </p:nvPr>
        </p:nvSpPr>
        <p:spPr/>
        <p:txBody>
          <a:bodyPr/>
          <a:lstStyle/>
          <a:p>
            <a:fld id="{8F2F72F7-9547-468D-BA33-AA1D817F6F59}" type="slidenum">
              <a:rPr lang="en-US" smtClean="0"/>
              <a:t>37</a:t>
            </a:fld>
            <a:endParaRPr lang="en-US"/>
          </a:p>
        </p:txBody>
      </p:sp>
    </p:spTree>
    <p:extLst>
      <p:ext uri="{BB962C8B-B14F-4D97-AF65-F5344CB8AC3E}">
        <p14:creationId xmlns:p14="http://schemas.microsoft.com/office/powerpoint/2010/main" val="5695407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2F72F7-9547-468D-BA33-AA1D817F6F59}" type="slidenum">
              <a:rPr lang="en-US" smtClean="0"/>
              <a:t>38</a:t>
            </a:fld>
            <a:endParaRPr lang="en-US"/>
          </a:p>
        </p:txBody>
      </p:sp>
    </p:spTree>
    <p:extLst>
      <p:ext uri="{BB962C8B-B14F-4D97-AF65-F5344CB8AC3E}">
        <p14:creationId xmlns:p14="http://schemas.microsoft.com/office/powerpoint/2010/main" val="11024889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Healthcare provider makes the call,</a:t>
            </a:r>
            <a:r>
              <a:rPr lang="en-US" baseline="0" dirty="0"/>
              <a:t> as long as equally effective, given the situation.</a:t>
            </a:r>
          </a:p>
          <a:p>
            <a:endParaRPr lang="en-US" baseline="0" dirty="0"/>
          </a:p>
          <a:p>
            <a:r>
              <a:rPr lang="en-US" baseline="0" dirty="0"/>
              <a:t>Entities that rely solely on VRI services are at risk of not providing effective communication. If the equipment or internet connection fails, the staff doesn’t know where to find the equipment, or the situation is not appropriate for the use of VRI, and there is no other option of providing an in-person interpreter, the entity has not adequately provided access. This means the entity is not complying with the ADA. During emergencies, some entities call an in-person interpreter or agency first. While the interpreter is on route, the entity will use the VRI service until the interpreter arrives.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8F2F72F7-9547-468D-BA33-AA1D817F6F59}" type="slidenum">
              <a:rPr lang="en-US" smtClean="0"/>
              <a:t>39</a:t>
            </a:fld>
            <a:endParaRPr lang="en-US"/>
          </a:p>
        </p:txBody>
      </p:sp>
    </p:spTree>
    <p:extLst>
      <p:ext uri="{BB962C8B-B14F-4D97-AF65-F5344CB8AC3E}">
        <p14:creationId xmlns:p14="http://schemas.microsoft.com/office/powerpoint/2010/main" val="3802673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Also:</a:t>
            </a:r>
          </a:p>
          <a:p>
            <a:endParaRPr lang="en-US" altLang="en-US" dirty="0"/>
          </a:p>
          <a:p>
            <a:r>
              <a:rPr lang="en-US" altLang="en-US" dirty="0"/>
              <a:t>Title VI of the Civil Rights Act of 1964: This federal law mandates appropriate language access in the health care setting to individuals who have limited English proficiency.</a:t>
            </a:r>
          </a:p>
          <a:p>
            <a:endParaRPr lang="en-US" altLang="en-US" dirty="0"/>
          </a:p>
          <a:p>
            <a:r>
              <a:rPr lang="en-US" altLang="en-US" dirty="0"/>
              <a:t>State laws often mirror the above federal laws and provide separate remedies.</a:t>
            </a:r>
          </a:p>
          <a:p>
            <a:endParaRPr lang="en-US" altLang="en-US" dirty="0"/>
          </a:p>
        </p:txBody>
      </p:sp>
      <p:sp>
        <p:nvSpPr>
          <p:cNvPr id="481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DF3338C0-D73A-439B-B0B9-8C4DABFCD4D3}" type="slidenum">
              <a:rPr lang="en-US" altLang="en-US" smtClean="0"/>
              <a:pPr eaLnBrk="1" hangingPunct="1">
                <a:defRPr/>
              </a:pPr>
              <a:t>4</a:t>
            </a:fld>
            <a:endParaRPr lang="en-US" altLang="en-US"/>
          </a:p>
        </p:txBody>
      </p:sp>
    </p:spTree>
    <p:extLst>
      <p:ext uri="{BB962C8B-B14F-4D97-AF65-F5344CB8AC3E}">
        <p14:creationId xmlns:p14="http://schemas.microsoft.com/office/powerpoint/2010/main" val="19025383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2F72F7-9547-468D-BA33-AA1D817F6F59}" type="slidenum">
              <a:rPr lang="en-US" smtClean="0"/>
              <a:t>40</a:t>
            </a:fld>
            <a:endParaRPr lang="en-US"/>
          </a:p>
        </p:txBody>
      </p:sp>
    </p:spTree>
    <p:extLst>
      <p:ext uri="{BB962C8B-B14F-4D97-AF65-F5344CB8AC3E}">
        <p14:creationId xmlns:p14="http://schemas.microsoft.com/office/powerpoint/2010/main" val="8141200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CART converts spoken words instantly into text using a stenotype machine, computer, and special software.  </a:t>
            </a:r>
          </a:p>
          <a:p>
            <a:endParaRPr lang="en-US" altLang="en-US"/>
          </a:p>
        </p:txBody>
      </p:sp>
      <p:sp>
        <p:nvSpPr>
          <p:cNvPr id="6656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588FDC0C-5CFC-4886-A9CE-35EC8697798C}" type="slidenum">
              <a:rPr lang="en-US" altLang="en-US" smtClean="0"/>
              <a:pPr eaLnBrk="1" hangingPunct="1">
                <a:defRPr/>
              </a:pPr>
              <a:t>41</a:t>
            </a:fld>
            <a:endParaRPr lang="en-US" altLang="en-US"/>
          </a:p>
        </p:txBody>
      </p:sp>
    </p:spTree>
    <p:extLst>
      <p:ext uri="{BB962C8B-B14F-4D97-AF65-F5344CB8AC3E}">
        <p14:creationId xmlns:p14="http://schemas.microsoft.com/office/powerpoint/2010/main" val="3219165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Examples:</a:t>
            </a:r>
          </a:p>
          <a:p>
            <a:pPr marL="228600" indent="-228600">
              <a:buAutoNum type="arabicPeriod"/>
            </a:pPr>
            <a:r>
              <a:rPr lang="en-US" altLang="en-US" dirty="0"/>
              <a:t>Getting together</a:t>
            </a:r>
            <a:r>
              <a:rPr lang="en-US" altLang="en-US" baseline="0" dirty="0"/>
              <a:t> with a HC team to discuss upcoming treatment, recovery, etc.</a:t>
            </a:r>
          </a:p>
          <a:p>
            <a:pPr marL="228600" indent="-228600">
              <a:buAutoNum type="arabicPeriod"/>
            </a:pPr>
            <a:r>
              <a:rPr lang="en-US" altLang="en-US" baseline="0" dirty="0"/>
              <a:t>Large group presentations with two or more people – or  </a:t>
            </a:r>
            <a:endParaRPr lang="en-US" altLang="en-US" dirty="0"/>
          </a:p>
        </p:txBody>
      </p:sp>
      <p:sp>
        <p:nvSpPr>
          <p:cNvPr id="4" name="Slide Number Placeholder 3"/>
          <p:cNvSpPr>
            <a:spLocks noGrp="1"/>
          </p:cNvSpPr>
          <p:nvPr>
            <p:ph type="sldNum" sz="quarter" idx="5"/>
          </p:nvPr>
        </p:nvSpPr>
        <p:spPr/>
        <p:txBody>
          <a:bodyPr/>
          <a:lstStyle/>
          <a:p>
            <a:pPr>
              <a:defRPr/>
            </a:pPr>
            <a:fld id="{8D5F996D-BC81-4E05-804C-74C954131AE4}" type="slidenum">
              <a:rPr lang="en-US" smtClean="0"/>
              <a:pPr>
                <a:defRPr/>
              </a:pPr>
              <a:t>42</a:t>
            </a:fld>
            <a:endParaRPr lang="en-US" dirty="0"/>
          </a:p>
        </p:txBody>
      </p:sp>
    </p:spTree>
    <p:extLst>
      <p:ext uri="{BB962C8B-B14F-4D97-AF65-F5344CB8AC3E}">
        <p14:creationId xmlns:p14="http://schemas.microsoft.com/office/powerpoint/2010/main" val="15876142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A fundamental alteration is a change that is so significant that it alters the essential nature of the goods, services, facilities, privileges, advantages or accommodations offered by a business. In health care settlements, the Department of Justice has indicated that very rarely will this be a legitimate defense for failing to provide effective communication. </a:t>
            </a:r>
          </a:p>
          <a:p>
            <a:endParaRPr lang="en-US" sz="1200" kern="1200" dirty="0">
              <a:solidFill>
                <a:schemeClr val="tx1"/>
              </a:solidFill>
              <a:effectLst/>
              <a:latin typeface="+mn-lt"/>
              <a:ea typeface="+mn-ea"/>
              <a:cs typeface="+mn-cs"/>
            </a:endParaRPr>
          </a:p>
          <a:p>
            <a:r>
              <a:rPr lang="en-US" i="1" dirty="0"/>
              <a:t>State and local governments</a:t>
            </a:r>
            <a:r>
              <a:rPr lang="en-US" dirty="0"/>
              <a:t>: in determining whether a particular aid or service would result in undue financial and administrative burdens, a title II entity should take into consideration the cost of the particular aid or service in light of all resources available to fund the program, service, or activity and the effect on other expenses or operations. The decision that a particular aid or service would result in an undue burden must be made by a high level official, no lower than a Department head, and must include a written statement of the reasons for reaching that conclusion. </a:t>
            </a:r>
          </a:p>
          <a:p>
            <a:endParaRPr lang="en-US" dirty="0"/>
          </a:p>
          <a:p>
            <a:r>
              <a:rPr lang="en-US" i="1" dirty="0"/>
              <a:t>Businesses and nonprofits</a:t>
            </a:r>
            <a:r>
              <a:rPr lang="en-US" dirty="0"/>
              <a:t>: in determining whether a particular aid or service would result in an undue burden, a title III entity should take into consideration the nature and cost of the aid or service relative to their size, overall financial resources, and overall expenses. In general, a business or nonprofit with greater resources is expected to do more to ensure effective communication than one with fewer resources. If the entity has a parent company, the administrative and financial relationship, as well as the size, resources, and expenses of the parent company, would also be considered. </a:t>
            </a:r>
          </a:p>
          <a:p>
            <a:endParaRPr lang="en-US" sz="1200" kern="1200" dirty="0">
              <a:solidFill>
                <a:schemeClr val="tx1"/>
              </a:solidFill>
              <a:effectLst/>
              <a:latin typeface="+mn-lt"/>
              <a:ea typeface="+mn-ea"/>
              <a:cs typeface="+mn-cs"/>
            </a:endParaRPr>
          </a:p>
        </p:txBody>
      </p:sp>
      <p:sp>
        <p:nvSpPr>
          <p:cNvPr id="6758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CE183BDD-3049-415C-ACDE-1EC743BB3AD6}" type="slidenum">
              <a:rPr lang="en-US" altLang="en-US" smtClean="0"/>
              <a:pPr eaLnBrk="1" hangingPunct="1">
                <a:defRPr/>
              </a:pPr>
              <a:t>43</a:t>
            </a:fld>
            <a:endParaRPr lang="en-US" altLang="en-US"/>
          </a:p>
        </p:txBody>
      </p:sp>
    </p:spTree>
    <p:extLst>
      <p:ext uri="{BB962C8B-B14F-4D97-AF65-F5344CB8AC3E}">
        <p14:creationId xmlns:p14="http://schemas.microsoft.com/office/powerpoint/2010/main" val="25953218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A fundamental alteration is a change that is so significant that it alters the essential nature of the goods, services, facilities, privileges, advantages or accommodations offered by a business. In health care settlements, the Department of Justice has indicated that very rarely will this be a legitimate defense for failing to provide effective communication. </a:t>
            </a:r>
          </a:p>
          <a:p>
            <a:endParaRPr lang="en-US" sz="1200" kern="1200" dirty="0">
              <a:solidFill>
                <a:schemeClr val="tx1"/>
              </a:solidFill>
              <a:effectLst/>
              <a:latin typeface="+mn-lt"/>
              <a:ea typeface="+mn-ea"/>
              <a:cs typeface="+mn-cs"/>
            </a:endParaRPr>
          </a:p>
          <a:p>
            <a:r>
              <a:rPr lang="en-US" i="1" dirty="0"/>
              <a:t>State and local governments</a:t>
            </a:r>
            <a:r>
              <a:rPr lang="en-US" dirty="0"/>
              <a:t>: in determining whether a particular aid or service would result in undue financial and administrative burdens, a title II entity should take into consideration the cost of the particular aid or service in light of all resources available to fund the program, service, or activity and the effect on other expenses or operations. The decision that a particular aid or service would result in an undue burden must be made by a high level official, no lower than a Department head, and must include a written statement of the reasons for reaching that conclusion. </a:t>
            </a:r>
          </a:p>
          <a:p>
            <a:endParaRPr lang="en-US" dirty="0"/>
          </a:p>
          <a:p>
            <a:r>
              <a:rPr lang="en-US" i="1" dirty="0"/>
              <a:t>Businesses and nonprofits</a:t>
            </a:r>
            <a:r>
              <a:rPr lang="en-US" dirty="0"/>
              <a:t>: in determining whether a particular aid or service would result in an undue burden, a title III entity should take into consideration the nature and cost of the aid or service relative to their size, overall financial resources, and overall expenses. In general, a business or nonprofit with greater resources is expected to do more to ensure effective communication than one with fewer resources. If the entity has a parent company, the administrative and financial relationship, as well as the size, resources, and expenses of the parent company, would also be considered. </a:t>
            </a:r>
          </a:p>
          <a:p>
            <a:endParaRPr lang="en-US" sz="1200" kern="1200" dirty="0">
              <a:solidFill>
                <a:schemeClr val="tx1"/>
              </a:solidFill>
              <a:effectLst/>
              <a:latin typeface="+mn-lt"/>
              <a:ea typeface="+mn-ea"/>
              <a:cs typeface="+mn-cs"/>
            </a:endParaRPr>
          </a:p>
        </p:txBody>
      </p:sp>
      <p:sp>
        <p:nvSpPr>
          <p:cNvPr id="6758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CE183BDD-3049-415C-ACDE-1EC743BB3AD6}" type="slidenum">
              <a:rPr lang="en-US" altLang="en-US" smtClean="0"/>
              <a:pPr eaLnBrk="1" hangingPunct="1">
                <a:defRPr/>
              </a:pPr>
              <a:t>44</a:t>
            </a:fld>
            <a:endParaRPr lang="en-US" altLang="en-US"/>
          </a:p>
        </p:txBody>
      </p:sp>
    </p:spTree>
    <p:extLst>
      <p:ext uri="{BB962C8B-B14F-4D97-AF65-F5344CB8AC3E}">
        <p14:creationId xmlns:p14="http://schemas.microsoft.com/office/powerpoint/2010/main" val="17427595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For example, a payment may be considered an undue burden or fundamental alteration if it would cause your doctor to go bankrupt or go out of business. </a:t>
            </a:r>
          </a:p>
          <a:p>
            <a:endParaRPr lang="en-US" altLang="en-US" dirty="0"/>
          </a:p>
          <a:p>
            <a:r>
              <a:rPr lang="en-US" altLang="en-US" dirty="0"/>
              <a:t>A loss on a single appointment or even providing ongoing care for a patient does not establish an undue burden or fundamental alteration. The overall financial circumstances of your doctor's practice must be considered.</a:t>
            </a:r>
          </a:p>
          <a:p>
            <a:endParaRPr lang="en-US" altLang="en-US" dirty="0"/>
          </a:p>
          <a:p>
            <a:r>
              <a:rPr lang="en-US" sz="1200" kern="1200" dirty="0">
                <a:solidFill>
                  <a:schemeClr val="tx1"/>
                </a:solidFill>
                <a:effectLst/>
                <a:latin typeface="+mn-lt"/>
                <a:ea typeface="+mn-ea"/>
                <a:cs typeface="+mn-cs"/>
              </a:rPr>
              <a:t>Settlement agreements negotiated with the Department of Justice are clear. Being reimbursed less than the cost of services for a sign language interpreter is not considered an undue burden. </a:t>
            </a:r>
          </a:p>
          <a:p>
            <a:endParaRPr lang="en-US" altLang="en-US" dirty="0"/>
          </a:p>
          <a:p>
            <a:r>
              <a:rPr lang="en-US" altLang="en-US" dirty="0"/>
              <a:t>A health care provider cannot charge a patient for the costs of providing auxiliary aids and services, either directly or through the patient's insurance carrier. </a:t>
            </a:r>
          </a:p>
          <a:p>
            <a:endParaRPr lang="en-US" altLang="en-US" dirty="0"/>
          </a:p>
          <a:p>
            <a:r>
              <a:rPr lang="en-US" altLang="en-US" dirty="0"/>
              <a:t>Medicaid</a:t>
            </a:r>
          </a:p>
          <a:p>
            <a:endParaRPr lang="en-US" altLang="en-US" dirty="0"/>
          </a:p>
        </p:txBody>
      </p:sp>
      <p:sp>
        <p:nvSpPr>
          <p:cNvPr id="6861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5CB33147-C56C-42E0-93F4-7689192B2A54}" type="slidenum">
              <a:rPr lang="en-US" altLang="en-US" smtClean="0"/>
              <a:pPr eaLnBrk="1" hangingPunct="1">
                <a:defRPr/>
              </a:pPr>
              <a:t>45</a:t>
            </a:fld>
            <a:endParaRPr lang="en-US" altLang="en-US"/>
          </a:p>
        </p:txBody>
      </p:sp>
    </p:spTree>
    <p:extLst>
      <p:ext uri="{BB962C8B-B14F-4D97-AF65-F5344CB8AC3E}">
        <p14:creationId xmlns:p14="http://schemas.microsoft.com/office/powerpoint/2010/main" val="35349367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Example</a:t>
            </a:r>
            <a:r>
              <a:rPr lang="en-US" altLang="en-US" baseline="0" dirty="0"/>
              <a:t> – new mental health counseling provider who is just starting a business.</a:t>
            </a:r>
          </a:p>
          <a:p>
            <a:endParaRPr lang="en-US" altLang="en-US" baseline="0" dirty="0"/>
          </a:p>
          <a:p>
            <a:r>
              <a:rPr lang="en-US" dirty="0"/>
              <a:t>Covered entities may require reasonable advance notice from people requesting aids or services, based on the length of time needed to acquire the aid or service, but may not impose excessive advance notice requirements. “Walk-in” requests for aids and services must also be honored to the extent possible. </a:t>
            </a:r>
            <a:endParaRPr lang="en-US" altLang="en-US" dirty="0"/>
          </a:p>
        </p:txBody>
      </p:sp>
      <p:sp>
        <p:nvSpPr>
          <p:cNvPr id="4" name="Slide Number Placeholder 3"/>
          <p:cNvSpPr>
            <a:spLocks noGrp="1"/>
          </p:cNvSpPr>
          <p:nvPr>
            <p:ph type="sldNum" sz="quarter" idx="5"/>
          </p:nvPr>
        </p:nvSpPr>
        <p:spPr/>
        <p:txBody>
          <a:bodyPr/>
          <a:lstStyle/>
          <a:p>
            <a:pPr>
              <a:defRPr/>
            </a:pPr>
            <a:fld id="{E4A722AA-74F4-4AA6-B6C1-2C4D69EE0A72}" type="slidenum">
              <a:rPr lang="en-US" smtClean="0"/>
              <a:pPr>
                <a:defRPr/>
              </a:pPr>
              <a:t>46</a:t>
            </a:fld>
            <a:endParaRPr lang="en-US" dirty="0"/>
          </a:p>
        </p:txBody>
      </p:sp>
    </p:spTree>
    <p:extLst>
      <p:ext uri="{BB962C8B-B14F-4D97-AF65-F5344CB8AC3E}">
        <p14:creationId xmlns:p14="http://schemas.microsoft.com/office/powerpoint/2010/main" val="38332646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 critical and often overlooked component of ensuring success is comprehensive and ongoing staff training. Covered entities may have established good policies, but if front line staff are not aware of them or do not know how to implement them, problems can arise. Covered entities should teach staff about the ADA's requirements for communicating effectively with people who have communication disabilities. Many local disability organizations, including Centers for Independent Living, conduct ADA trainings in their communities. The Department’s ADA Information Line can provide local contact information for these organizations. </a:t>
            </a:r>
          </a:p>
          <a:p>
            <a:pPr>
              <a:defRPr/>
            </a:pPr>
            <a:endParaRPr lang="en-US" dirty="0"/>
          </a:p>
          <a:p>
            <a:pPr>
              <a:defRPr/>
            </a:pPr>
            <a:r>
              <a:rPr lang="en-US" kern="0" dirty="0">
                <a:solidFill>
                  <a:srgbClr val="000000"/>
                </a:solidFill>
              </a:rPr>
              <a:t>Staff training: including how to set-up and operate Video Remote Interpreting services;</a:t>
            </a:r>
            <a:endParaRPr lang="en-US" dirty="0"/>
          </a:p>
          <a:p>
            <a:endParaRPr lang="en-US" dirty="0"/>
          </a:p>
        </p:txBody>
      </p:sp>
      <p:sp>
        <p:nvSpPr>
          <p:cNvPr id="4" name="Slide Number Placeholder 3"/>
          <p:cNvSpPr>
            <a:spLocks noGrp="1"/>
          </p:cNvSpPr>
          <p:nvPr>
            <p:ph type="sldNum" sz="quarter" idx="10"/>
          </p:nvPr>
        </p:nvSpPr>
        <p:spPr/>
        <p:txBody>
          <a:bodyPr/>
          <a:lstStyle/>
          <a:p>
            <a:fld id="{8F2F72F7-9547-468D-BA33-AA1D817F6F59}" type="slidenum">
              <a:rPr lang="en-US" smtClean="0"/>
              <a:t>47</a:t>
            </a:fld>
            <a:endParaRPr lang="en-US"/>
          </a:p>
        </p:txBody>
      </p:sp>
    </p:spTree>
    <p:extLst>
      <p:ext uri="{BB962C8B-B14F-4D97-AF65-F5344CB8AC3E}">
        <p14:creationId xmlns:p14="http://schemas.microsoft.com/office/powerpoint/2010/main" val="31942672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“Do you have any special needs related to a disability that we can assist you with during your visit?”</a:t>
            </a:r>
          </a:p>
          <a:p>
            <a:pPr>
              <a:defRPr/>
            </a:pPr>
            <a:endParaRPr lang="en-US" dirty="0"/>
          </a:p>
          <a:p>
            <a:pPr>
              <a:defRPr/>
            </a:pPr>
            <a:r>
              <a:rPr lang="en-US" dirty="0"/>
              <a:t>Documentation should be clear on how any language or communication needs were addressed with each patient at each visit.  This should also include any reason why accommodations were declined by the patient. </a:t>
            </a:r>
          </a:p>
          <a:p>
            <a:pPr>
              <a:defRPr/>
            </a:pPr>
            <a:endParaRPr lang="en-US" dirty="0"/>
          </a:p>
          <a:p>
            <a:pPr>
              <a:defRPr/>
            </a:pPr>
            <a:r>
              <a:rPr lang="en-US" dirty="0"/>
              <a:t>This database should be used as a reference for all medical situations that may come up in the future.  Medical centers, including health care providers can contact various organizations to learn about potential listings of certified sign language interpreters: the a deaf and hard of hearing state commission, if one exists, the state association of the deaf, the National Association for the Deaf, as well as local chapters of the Registry of Interpreters for the Deaf (RID).  The listing of interpreter agencies and certified interpreters should be freely available to any health care staff that is responsible for coordinating language and communication services for deaf patients.</a:t>
            </a:r>
          </a:p>
          <a:p>
            <a:pPr>
              <a:defRPr/>
            </a:pPr>
            <a:endParaRPr lang="en-US" dirty="0"/>
          </a:p>
          <a:p>
            <a:pPr>
              <a:defRPr/>
            </a:pPr>
            <a:endParaRPr lang="en-US" dirty="0"/>
          </a:p>
          <a:p>
            <a:pPr>
              <a:defRPr/>
            </a:pPr>
            <a:endParaRPr lang="en-US" dirty="0"/>
          </a:p>
        </p:txBody>
      </p:sp>
      <p:sp>
        <p:nvSpPr>
          <p:cNvPr id="6963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3B2C078A-2AA5-4B5C-B4BD-47E356A40735}" type="slidenum">
              <a:rPr lang="en-US" altLang="en-US" smtClean="0"/>
              <a:pPr eaLnBrk="1" hangingPunct="1">
                <a:defRPr/>
              </a:pPr>
              <a:t>48</a:t>
            </a:fld>
            <a:endParaRPr lang="en-US" altLang="en-US"/>
          </a:p>
        </p:txBody>
      </p:sp>
    </p:spTree>
    <p:extLst>
      <p:ext uri="{BB962C8B-B14F-4D97-AF65-F5344CB8AC3E}">
        <p14:creationId xmlns:p14="http://schemas.microsoft.com/office/powerpoint/2010/main" val="28020133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2F72F7-9547-468D-BA33-AA1D817F6F59}" type="slidenum">
              <a:rPr lang="en-US" smtClean="0"/>
              <a:t>49</a:t>
            </a:fld>
            <a:endParaRPr lang="en-US"/>
          </a:p>
        </p:txBody>
      </p:sp>
    </p:spTree>
    <p:extLst>
      <p:ext uri="{BB962C8B-B14F-4D97-AF65-F5344CB8AC3E}">
        <p14:creationId xmlns:p14="http://schemas.microsoft.com/office/powerpoint/2010/main" val="6358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Barrier-Free Health Care Initiative is a multi-phase plan that will also involve other key issues for people with disabilities, including ensuring physical access to medical buildings.</a:t>
            </a:r>
          </a:p>
          <a:p>
            <a:endParaRPr lang="en-US" altLang="en-US" dirty="0"/>
          </a:p>
          <a:p>
            <a:r>
              <a:rPr lang="en-US" altLang="en-US" dirty="0"/>
              <a:t>Homepage: DOJ Settlement cases going back a</a:t>
            </a:r>
            <a:r>
              <a:rPr lang="en-US" altLang="en-US" baseline="0" dirty="0"/>
              <a:t> few</a:t>
            </a:r>
            <a:r>
              <a:rPr lang="en-US" altLang="en-US" dirty="0"/>
              <a:t> years. Small number</a:t>
            </a:r>
            <a:r>
              <a:rPr lang="en-US" altLang="en-US" baseline="0" dirty="0"/>
              <a:t> have</a:t>
            </a:r>
            <a:r>
              <a:rPr lang="en-US" altLang="en-US" dirty="0"/>
              <a:t> to do with HIV discrimination and the rest of them have to do with discrimination of people who are deaf or hard of hearing accessing healthcare services.</a:t>
            </a:r>
          </a:p>
          <a:p>
            <a:endParaRPr lang="en-US" altLang="en-US" dirty="0"/>
          </a:p>
          <a:p>
            <a:endParaRPr lang="en-US" altLang="en-US" dirty="0"/>
          </a:p>
          <a:p>
            <a:endParaRPr lang="en-US" altLang="en-US" dirty="0"/>
          </a:p>
        </p:txBody>
      </p:sp>
      <p:sp>
        <p:nvSpPr>
          <p:cNvPr id="5222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989C90D5-2653-4BA8-ABC3-D64F12304A92}" type="slidenum">
              <a:rPr lang="en-US" altLang="en-US" smtClean="0"/>
              <a:pPr eaLnBrk="1" hangingPunct="1">
                <a:defRPr/>
              </a:pPr>
              <a:t>5</a:t>
            </a:fld>
            <a:endParaRPr lang="en-US" altLang="en-US"/>
          </a:p>
        </p:txBody>
      </p:sp>
    </p:spTree>
    <p:extLst>
      <p:ext uri="{BB962C8B-B14F-4D97-AF65-F5344CB8AC3E}">
        <p14:creationId xmlns:p14="http://schemas.microsoft.com/office/powerpoint/2010/main" val="15857547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2F72F7-9547-468D-BA33-AA1D817F6F59}" type="slidenum">
              <a:rPr lang="en-US" smtClean="0"/>
              <a:t>50</a:t>
            </a:fld>
            <a:endParaRPr lang="en-US"/>
          </a:p>
        </p:txBody>
      </p:sp>
    </p:spTree>
    <p:extLst>
      <p:ext uri="{BB962C8B-B14F-4D97-AF65-F5344CB8AC3E}">
        <p14:creationId xmlns:p14="http://schemas.microsoft.com/office/powerpoint/2010/main" val="1569922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2F72F7-9547-468D-BA33-AA1D817F6F59}" type="slidenum">
              <a:rPr lang="en-US" smtClean="0"/>
              <a:t>51</a:t>
            </a:fld>
            <a:endParaRPr lang="en-US"/>
          </a:p>
        </p:txBody>
      </p:sp>
    </p:spTree>
    <p:extLst>
      <p:ext uri="{BB962C8B-B14F-4D97-AF65-F5344CB8AC3E}">
        <p14:creationId xmlns:p14="http://schemas.microsoft.com/office/powerpoint/2010/main" val="31594610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270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970024EC-CE42-43B1-91AC-D34E9F156789}" type="slidenum">
              <a:rPr lang="en-US" altLang="en-US" smtClean="0"/>
              <a:pPr eaLnBrk="1" hangingPunct="1">
                <a:spcBef>
                  <a:spcPct val="0"/>
                </a:spcBef>
                <a:defRPr/>
              </a:pPr>
              <a:t>52</a:t>
            </a:fld>
            <a:endParaRPr lang="en-US" altLang="en-US"/>
          </a:p>
        </p:txBody>
      </p:sp>
    </p:spTree>
    <p:extLst>
      <p:ext uri="{BB962C8B-B14F-4D97-AF65-F5344CB8AC3E}">
        <p14:creationId xmlns:p14="http://schemas.microsoft.com/office/powerpoint/2010/main" val="6083980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National</a:t>
            </a:r>
          </a:p>
        </p:txBody>
      </p:sp>
      <p:sp>
        <p:nvSpPr>
          <p:cNvPr id="7066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93617126-2ECF-4BA6-87FB-0607A2F12559}" type="slidenum">
              <a:rPr lang="en-US" altLang="en-US" smtClean="0"/>
              <a:pPr eaLnBrk="1" hangingPunct="1">
                <a:spcBef>
                  <a:spcPct val="0"/>
                </a:spcBef>
                <a:defRPr/>
              </a:pPr>
              <a:t>53</a:t>
            </a:fld>
            <a:endParaRPr lang="en-US" altLang="en-US"/>
          </a:p>
        </p:txBody>
      </p:sp>
    </p:spTree>
    <p:extLst>
      <p:ext uri="{BB962C8B-B14F-4D97-AF65-F5344CB8AC3E}">
        <p14:creationId xmlns:p14="http://schemas.microsoft.com/office/powerpoint/2010/main" val="29741627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p:txBody>
      </p:sp>
      <p:sp>
        <p:nvSpPr>
          <p:cNvPr id="7168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CC95F331-F541-4773-99CA-9FC74B3410D2}" type="slidenum">
              <a:rPr lang="en-US" altLang="en-US" smtClean="0"/>
              <a:pPr eaLnBrk="1" hangingPunct="1">
                <a:spcBef>
                  <a:spcPct val="0"/>
                </a:spcBef>
                <a:defRPr/>
              </a:pPr>
              <a:t>54</a:t>
            </a:fld>
            <a:endParaRPr lang="en-US" altLang="en-US"/>
          </a:p>
        </p:txBody>
      </p:sp>
    </p:spTree>
    <p:extLst>
      <p:ext uri="{BB962C8B-B14F-4D97-AF65-F5344CB8AC3E}">
        <p14:creationId xmlns:p14="http://schemas.microsoft.com/office/powerpoint/2010/main" val="23966976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499B9E6-2765-467D-A7EF-EBCC79383FBA}" type="slidenum">
              <a:rPr lang="en-US" altLang="en-US" smtClean="0"/>
              <a:pPr eaLnBrk="1" hangingPunct="1"/>
              <a:t>57</a:t>
            </a:fld>
            <a:endParaRPr lang="en-US" altLang="en-US"/>
          </a:p>
        </p:txBody>
      </p:sp>
    </p:spTree>
    <p:extLst>
      <p:ext uri="{BB962C8B-B14F-4D97-AF65-F5344CB8AC3E}">
        <p14:creationId xmlns:p14="http://schemas.microsoft.com/office/powerpoint/2010/main" val="1852411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915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65864AA6-CBF5-4E6C-8361-2E86C71AF5A6}" type="slidenum">
              <a:rPr lang="en-US" altLang="en-US" smtClean="0"/>
              <a:pPr eaLnBrk="1" hangingPunct="1">
                <a:spcBef>
                  <a:spcPct val="0"/>
                </a:spcBef>
                <a:defRPr/>
              </a:pPr>
              <a:t>6</a:t>
            </a:fld>
            <a:endParaRPr lang="en-US" altLang="en-US"/>
          </a:p>
        </p:txBody>
      </p:sp>
    </p:spTree>
    <p:extLst>
      <p:ext uri="{BB962C8B-B14F-4D97-AF65-F5344CB8AC3E}">
        <p14:creationId xmlns:p14="http://schemas.microsoft.com/office/powerpoint/2010/main" val="750900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120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A6372F02-A27A-4588-8AF5-F956BA8D8FCE}" type="slidenum">
              <a:rPr lang="en-US" altLang="en-US" smtClean="0"/>
              <a:pPr eaLnBrk="1" hangingPunct="1">
                <a:spcBef>
                  <a:spcPct val="0"/>
                </a:spcBef>
                <a:defRPr/>
              </a:pPr>
              <a:t>7</a:t>
            </a:fld>
            <a:endParaRPr lang="en-US" altLang="en-US"/>
          </a:p>
        </p:txBody>
      </p:sp>
    </p:spTree>
    <p:extLst>
      <p:ext uri="{BB962C8B-B14F-4D97-AF65-F5344CB8AC3E}">
        <p14:creationId xmlns:p14="http://schemas.microsoft.com/office/powerpoint/2010/main" val="792974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We find that some medical offices think they do not have to provide accommodations because they have less than 15 employees. This is a Title I issue that pertains to employment.</a:t>
            </a:r>
          </a:p>
        </p:txBody>
      </p:sp>
      <p:sp>
        <p:nvSpPr>
          <p:cNvPr id="5018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F433ABEB-887A-4831-A6BE-F0F0D824788D}" type="slidenum">
              <a:rPr lang="en-US" altLang="en-US" smtClean="0"/>
              <a:pPr eaLnBrk="1" hangingPunct="1">
                <a:spcBef>
                  <a:spcPct val="0"/>
                </a:spcBef>
                <a:defRPr/>
              </a:pPr>
              <a:t>8</a:t>
            </a:fld>
            <a:endParaRPr lang="en-US" altLang="en-US"/>
          </a:p>
        </p:txBody>
      </p:sp>
    </p:spTree>
    <p:extLst>
      <p:ext uri="{BB962C8B-B14F-4D97-AF65-F5344CB8AC3E}">
        <p14:creationId xmlns:p14="http://schemas.microsoft.com/office/powerpoint/2010/main" val="3115138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120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A6372F02-A27A-4588-8AF5-F956BA8D8FCE}" type="slidenum">
              <a:rPr lang="en-US" altLang="en-US" smtClean="0"/>
              <a:pPr eaLnBrk="1" hangingPunct="1">
                <a:spcBef>
                  <a:spcPct val="0"/>
                </a:spcBef>
                <a:defRPr/>
              </a:pPr>
              <a:t>9</a:t>
            </a:fld>
            <a:endParaRPr lang="en-US" altLang="en-US"/>
          </a:p>
        </p:txBody>
      </p:sp>
    </p:spTree>
    <p:extLst>
      <p:ext uri="{BB962C8B-B14F-4D97-AF65-F5344CB8AC3E}">
        <p14:creationId xmlns:p14="http://schemas.microsoft.com/office/powerpoint/2010/main" val="4220941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FB4290-6522-4139-852E-05BD9E7F0D2E}" type="datetime1">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B955F9-81EA-47C5-8059-9E5C2B437C70}" type="datetime1">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EF607B-A47E-422C-9BEF-122CCDB7C526}" type="datetime1">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1/22/2020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0D295D-4A77-4DEB-B04C-9F4282A8BC04}" type="datetime1">
              <a:rPr lang="en-US" smtClean="0"/>
              <a:pPr/>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B28685-4D0C-42D5-8013-B5904CD1FCBC}" type="datetime1">
              <a:rPr lang="en-US" smtClean="0"/>
              <a:pPr/>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1/22/2020</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1/22/2020</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jpe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6708" y="526081"/>
            <a:ext cx="7543800" cy="3021049"/>
          </a:xfrm>
        </p:spPr>
        <p:txBody>
          <a:bodyPr/>
          <a:lstStyle/>
          <a:p>
            <a:r>
              <a:rPr lang="en-US" b="1" dirty="0">
                <a:solidFill>
                  <a:srgbClr val="263B86"/>
                </a:solidFill>
              </a:rPr>
              <a:t>Effective Communication in Healthcare Settings</a:t>
            </a:r>
          </a:p>
        </p:txBody>
      </p:sp>
      <p:sp>
        <p:nvSpPr>
          <p:cNvPr id="3" name="Subtitle 2"/>
          <p:cNvSpPr>
            <a:spLocks noGrp="1"/>
          </p:cNvSpPr>
          <p:nvPr>
            <p:ph type="subTitle" idx="1"/>
          </p:nvPr>
        </p:nvSpPr>
        <p:spPr>
          <a:xfrm>
            <a:off x="685800" y="4002236"/>
            <a:ext cx="6461760" cy="1818167"/>
          </a:xfrm>
        </p:spPr>
        <p:txBody>
          <a:bodyPr>
            <a:normAutofit/>
          </a:bodyPr>
          <a:lstStyle/>
          <a:p>
            <a:pPr marL="457200" algn="ctr"/>
            <a:r>
              <a:rPr lang="en-US" sz="4000" b="1" dirty="0">
                <a:solidFill>
                  <a:schemeClr val="tx1"/>
                </a:solidFill>
              </a:rPr>
              <a:t>Michael Richardson, MPA</a:t>
            </a:r>
          </a:p>
          <a:p>
            <a:pPr marL="457200" algn="ctr"/>
            <a:endParaRPr lang="en-US" sz="900" dirty="0">
              <a:solidFill>
                <a:schemeClr val="tx1"/>
              </a:solidFill>
            </a:endParaRPr>
          </a:p>
          <a:p>
            <a:pPr marL="457200" algn="ctr"/>
            <a:r>
              <a:rPr lang="en-US" sz="3600" dirty="0">
                <a:solidFill>
                  <a:schemeClr val="tx1"/>
                </a:solidFill>
              </a:rPr>
              <a:t>January 23, 2020</a:t>
            </a:r>
          </a:p>
        </p:txBody>
      </p:sp>
    </p:spTree>
    <p:extLst>
      <p:ext uri="{BB962C8B-B14F-4D97-AF65-F5344CB8AC3E}">
        <p14:creationId xmlns:p14="http://schemas.microsoft.com/office/powerpoint/2010/main" val="1329994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04800" y="228600"/>
            <a:ext cx="8534400" cy="1066800"/>
          </a:xfrm>
        </p:spPr>
        <p:txBody>
          <a:bodyPr>
            <a:normAutofit/>
          </a:bodyPr>
          <a:lstStyle/>
          <a:p>
            <a:r>
              <a:rPr lang="en-US" sz="4800" b="1" i="0" dirty="0"/>
              <a:t>Effective Communication</a:t>
            </a:r>
          </a:p>
        </p:txBody>
      </p:sp>
      <p:sp>
        <p:nvSpPr>
          <p:cNvPr id="3" name="Content Placeholder 2"/>
          <p:cNvSpPr>
            <a:spLocks noGrp="1"/>
          </p:cNvSpPr>
          <p:nvPr>
            <p:ph idx="1"/>
          </p:nvPr>
        </p:nvSpPr>
        <p:spPr>
          <a:xfrm>
            <a:off x="304800" y="1447800"/>
            <a:ext cx="5941370" cy="5029200"/>
          </a:xfrm>
        </p:spPr>
        <p:txBody>
          <a:bodyPr rtlCol="0">
            <a:normAutofit lnSpcReduction="10000"/>
          </a:bodyPr>
          <a:lstStyle/>
          <a:p>
            <a:pPr>
              <a:buClr>
                <a:schemeClr val="tx2"/>
              </a:buClr>
            </a:pPr>
            <a:r>
              <a:rPr lang="en-US" sz="3200" b="0" i="0" dirty="0">
                <a:solidFill>
                  <a:schemeClr val="tx2"/>
                </a:solidFill>
              </a:rPr>
              <a:t>Disabilities that affect hearing, seeing, speaking, reading, writing, or understanding may use different ways to communicate.</a:t>
            </a:r>
          </a:p>
          <a:p>
            <a:pPr>
              <a:buClr>
                <a:schemeClr val="tx2"/>
              </a:buClr>
            </a:pPr>
            <a:r>
              <a:rPr lang="en-US" sz="3200" b="0" i="0" dirty="0">
                <a:solidFill>
                  <a:schemeClr val="tx2"/>
                </a:solidFill>
              </a:rPr>
              <a:t>Information must be </a:t>
            </a:r>
            <a:r>
              <a:rPr lang="en-US" sz="3200" b="0" i="0" u="sng" dirty="0">
                <a:solidFill>
                  <a:schemeClr val="tx2"/>
                </a:solidFill>
              </a:rPr>
              <a:t>as clear and understandable to people with disabilities</a:t>
            </a:r>
            <a:r>
              <a:rPr lang="en-US" sz="3200" b="0" i="0" dirty="0">
                <a:solidFill>
                  <a:schemeClr val="tx2"/>
                </a:solidFill>
              </a:rPr>
              <a:t> as it is for people who do not have disabilities. </a:t>
            </a:r>
          </a:p>
        </p:txBody>
      </p:sp>
      <p:sp>
        <p:nvSpPr>
          <p:cNvPr id="2" name="Slide Number Placeholder 1"/>
          <p:cNvSpPr>
            <a:spLocks noGrp="1"/>
          </p:cNvSpPr>
          <p:nvPr>
            <p:ph type="sldNum" sz="quarter" idx="12"/>
          </p:nvPr>
        </p:nvSpPr>
        <p:spPr/>
        <p:txBody>
          <a:bodyPr/>
          <a:lstStyle/>
          <a:p>
            <a:fld id="{5EFB8B5A-A59D-46A1-A30E-E76D732BA22D}" type="slidenum">
              <a:rPr lang="en-US" smtClean="0"/>
              <a:t>10</a:t>
            </a:fld>
            <a:endParaRPr lang="en-US"/>
          </a:p>
        </p:txBody>
      </p:sp>
      <p:pic>
        <p:nvPicPr>
          <p:cNvPr id="14" name="Picture 13" descr="Five images of people with varying disabilities communicating.">
            <a:extLst>
              <a:ext uri="{FF2B5EF4-FFF2-40B4-BE49-F238E27FC236}">
                <a16:creationId xmlns:a16="http://schemas.microsoft.com/office/drawing/2014/main" id="{0B96341D-6B88-4B89-A0C0-9807AC5D4B67}"/>
              </a:ext>
            </a:extLst>
          </p:cNvPr>
          <p:cNvPicPr>
            <a:picLocks noChangeAspect="1"/>
          </p:cNvPicPr>
          <p:nvPr/>
        </p:nvPicPr>
        <p:blipFill>
          <a:blip r:embed="rId3"/>
          <a:stretch>
            <a:fillRect/>
          </a:stretch>
        </p:blipFill>
        <p:spPr>
          <a:xfrm>
            <a:off x="6075685" y="1209675"/>
            <a:ext cx="2146192" cy="5505450"/>
          </a:xfrm>
          <a:prstGeom prst="rect">
            <a:avLst/>
          </a:prstGeom>
        </p:spPr>
      </p:pic>
    </p:spTree>
    <p:extLst>
      <p:ext uri="{BB962C8B-B14F-4D97-AF65-F5344CB8AC3E}">
        <p14:creationId xmlns:p14="http://schemas.microsoft.com/office/powerpoint/2010/main" val="68297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r>
              <a:rPr lang="en-US" altLang="en-US" sz="5400" b="1" i="0" dirty="0"/>
              <a:t>Effective Communication</a:t>
            </a:r>
          </a:p>
        </p:txBody>
      </p:sp>
      <p:sp>
        <p:nvSpPr>
          <p:cNvPr id="12291" name="Content Placeholder 2"/>
          <p:cNvSpPr>
            <a:spLocks noGrp="1"/>
          </p:cNvSpPr>
          <p:nvPr>
            <p:ph idx="1"/>
          </p:nvPr>
        </p:nvSpPr>
        <p:spPr>
          <a:xfrm>
            <a:off x="457200" y="1275643"/>
            <a:ext cx="7620000" cy="3606867"/>
          </a:xfrm>
        </p:spPr>
        <p:txBody>
          <a:bodyPr>
            <a:normAutofit/>
          </a:bodyPr>
          <a:lstStyle/>
          <a:p>
            <a:pPr marL="0" indent="0">
              <a:buFont typeface="Arial" charset="0"/>
              <a:buNone/>
            </a:pPr>
            <a:r>
              <a:rPr lang="en-US" altLang="en-US" sz="3200" b="0" i="0" dirty="0">
                <a:solidFill>
                  <a:schemeClr val="tx2"/>
                </a:solidFill>
              </a:rPr>
              <a:t>Healthcare providers have a duty to provide appropriate </a:t>
            </a:r>
            <a:r>
              <a:rPr lang="en-US" altLang="en-US" sz="3200" b="0" i="0" u="sng" dirty="0">
                <a:solidFill>
                  <a:schemeClr val="tx2"/>
                </a:solidFill>
              </a:rPr>
              <a:t>auxiliary aids and services</a:t>
            </a:r>
            <a:r>
              <a:rPr lang="en-US" altLang="en-US" sz="3200" b="0" i="0" dirty="0">
                <a:solidFill>
                  <a:schemeClr val="tx2"/>
                </a:solidFill>
              </a:rPr>
              <a:t> when necessary to ensure that communication with people with disabilities is as effective as communication with others.</a:t>
            </a:r>
            <a:r>
              <a:rPr lang="en-US" altLang="en-US" sz="3600" b="0" i="0" dirty="0">
                <a:solidFill>
                  <a:schemeClr val="tx2"/>
                </a:solidFill>
              </a:rPr>
              <a:t> </a:t>
            </a:r>
            <a:r>
              <a:rPr lang="en-US" altLang="en-US" sz="3200" b="0" i="0" dirty="0">
                <a:solidFill>
                  <a:schemeClr val="tx2"/>
                </a:solidFill>
              </a:rPr>
              <a:t> </a:t>
            </a:r>
          </a:p>
          <a:p>
            <a:pPr marL="0" indent="0">
              <a:buFont typeface="Arial" charset="0"/>
              <a:buNone/>
            </a:pPr>
            <a:r>
              <a:rPr lang="en-US" altLang="en-US" sz="2400" b="0" i="0" dirty="0">
                <a:solidFill>
                  <a:schemeClr val="tx2"/>
                </a:solidFill>
              </a:rPr>
              <a:t>	</a:t>
            </a:r>
            <a:r>
              <a:rPr lang="en-US" altLang="en-US" sz="2800" b="0" i="0" dirty="0">
                <a:solidFill>
                  <a:schemeClr val="tx2"/>
                </a:solidFill>
              </a:rPr>
              <a:t>28 C.F.R. § 36.303(c)</a:t>
            </a:r>
            <a:endParaRPr lang="en-US" altLang="en-US" sz="1800" b="0" i="0" dirty="0">
              <a:solidFill>
                <a:schemeClr val="tx2"/>
              </a:solidFill>
            </a:endParaRPr>
          </a:p>
        </p:txBody>
      </p:sp>
      <p:sp>
        <p:nvSpPr>
          <p:cNvPr id="2" name="Slide Number Placeholder 1"/>
          <p:cNvSpPr>
            <a:spLocks noGrp="1"/>
          </p:cNvSpPr>
          <p:nvPr>
            <p:ph type="sldNum" sz="quarter" idx="12"/>
          </p:nvPr>
        </p:nvSpPr>
        <p:spPr/>
        <p:txBody>
          <a:bodyPr/>
          <a:lstStyle/>
          <a:p>
            <a:fld id="{5EFB8B5A-A59D-46A1-A30E-E76D732BA22D}" type="slidenum">
              <a:rPr lang="en-US" smtClean="0"/>
              <a:t>11</a:t>
            </a:fld>
            <a:endParaRPr lang="en-US"/>
          </a:p>
        </p:txBody>
      </p:sp>
      <p:pic>
        <p:nvPicPr>
          <p:cNvPr id="6" name="Picture 5" descr="ADA Effective Communication Logo">
            <a:extLst>
              <a:ext uri="{FF2B5EF4-FFF2-40B4-BE49-F238E27FC236}">
                <a16:creationId xmlns:a16="http://schemas.microsoft.com/office/drawing/2014/main" id="{7DFAFAD3-C1A0-4ADE-A118-A853FD3E643F}"/>
              </a:ext>
            </a:extLst>
          </p:cNvPr>
          <p:cNvPicPr>
            <a:picLocks noChangeAspect="1"/>
          </p:cNvPicPr>
          <p:nvPr/>
        </p:nvPicPr>
        <p:blipFill>
          <a:blip r:embed="rId3" cstate="email">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5068095" y="3889400"/>
            <a:ext cx="2546770" cy="2526008"/>
          </a:xfrm>
          <a:prstGeom prst="rect">
            <a:avLst/>
          </a:prstGeom>
        </p:spPr>
      </p:pic>
      <p:pic>
        <p:nvPicPr>
          <p:cNvPr id="8" name="Picture 7" descr="ADA Logo">
            <a:extLst>
              <a:ext uri="{FF2B5EF4-FFF2-40B4-BE49-F238E27FC236}">
                <a16:creationId xmlns:a16="http://schemas.microsoft.com/office/drawing/2014/main" id="{F8474741-5CCA-4E98-BE6C-1002F8DF0B1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665059" y="4882511"/>
            <a:ext cx="1563969" cy="1532897"/>
          </a:xfrm>
          <a:prstGeom prst="rect">
            <a:avLst/>
          </a:prstGeom>
        </p:spPr>
      </p:pic>
    </p:spTree>
    <p:extLst>
      <p:ext uri="{BB962C8B-B14F-4D97-AF65-F5344CB8AC3E}">
        <p14:creationId xmlns:p14="http://schemas.microsoft.com/office/powerpoint/2010/main" val="254559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r>
              <a:rPr lang="en-US" altLang="en-US" sz="4600" b="1" i="0" dirty="0"/>
              <a:t>Effective Communication: Who?</a:t>
            </a:r>
          </a:p>
        </p:txBody>
      </p:sp>
      <p:sp>
        <p:nvSpPr>
          <p:cNvPr id="3" name="Content Placeholder 2"/>
          <p:cNvSpPr>
            <a:spLocks noGrp="1"/>
          </p:cNvSpPr>
          <p:nvPr>
            <p:ph idx="1"/>
          </p:nvPr>
        </p:nvSpPr>
        <p:spPr>
          <a:xfrm>
            <a:off x="2588188" y="1417638"/>
            <a:ext cx="5943600" cy="5157787"/>
          </a:xfrm>
        </p:spPr>
        <p:txBody>
          <a:bodyPr>
            <a:noAutofit/>
          </a:bodyPr>
          <a:lstStyle/>
          <a:p>
            <a:pPr indent="-342900">
              <a:buClr>
                <a:schemeClr val="tx2"/>
              </a:buClr>
              <a:defRPr/>
            </a:pPr>
            <a:r>
              <a:rPr lang="en-US" sz="3200" b="0" i="0" dirty="0">
                <a:solidFill>
                  <a:schemeClr val="tx2"/>
                </a:solidFill>
              </a:rPr>
              <a:t>Customers, clients, and other individuals with disabilities who are seeking or receiving the services of the medical center.</a:t>
            </a:r>
          </a:p>
          <a:p>
            <a:pPr indent="-342900">
              <a:buClr>
                <a:schemeClr val="tx2"/>
              </a:buClr>
              <a:defRPr/>
            </a:pPr>
            <a:r>
              <a:rPr lang="en-US" sz="3200" b="0" i="0" dirty="0">
                <a:solidFill>
                  <a:schemeClr val="tx2"/>
                </a:solidFill>
              </a:rPr>
              <a:t>May not always be "patients" of the healthcare provider – Auxiliary aids and services may need to be provided to spouses, partners, family members, etc. with disabilities.</a:t>
            </a:r>
          </a:p>
        </p:txBody>
      </p:sp>
      <p:sp>
        <p:nvSpPr>
          <p:cNvPr id="2" name="Slide Number Placeholder 1"/>
          <p:cNvSpPr>
            <a:spLocks noGrp="1"/>
          </p:cNvSpPr>
          <p:nvPr>
            <p:ph type="sldNum" sz="quarter" idx="12"/>
          </p:nvPr>
        </p:nvSpPr>
        <p:spPr/>
        <p:txBody>
          <a:bodyPr/>
          <a:lstStyle/>
          <a:p>
            <a:fld id="{5EFB8B5A-A59D-46A1-A30E-E76D732BA22D}" type="slidenum">
              <a:rPr lang="en-US" smtClean="0"/>
              <a:t>12</a:t>
            </a:fld>
            <a:endParaRPr lang="en-US"/>
          </a:p>
        </p:txBody>
      </p:sp>
      <p:pic>
        <p:nvPicPr>
          <p:cNvPr id="11" name="Picture 10" descr="3 photos of families with patients in hospital">
            <a:extLst>
              <a:ext uri="{FF2B5EF4-FFF2-40B4-BE49-F238E27FC236}">
                <a16:creationId xmlns:a16="http://schemas.microsoft.com/office/drawing/2014/main" id="{9CFCD147-2CFA-481B-97AE-07CABB882D3C}"/>
              </a:ext>
            </a:extLst>
          </p:cNvPr>
          <p:cNvPicPr>
            <a:picLocks noChangeAspect="1"/>
          </p:cNvPicPr>
          <p:nvPr/>
        </p:nvPicPr>
        <p:blipFill>
          <a:blip r:embed="rId3"/>
          <a:stretch>
            <a:fillRect/>
          </a:stretch>
        </p:blipFill>
        <p:spPr>
          <a:xfrm>
            <a:off x="445063" y="1597025"/>
            <a:ext cx="2143125" cy="4448175"/>
          </a:xfrm>
          <a:prstGeom prst="rect">
            <a:avLst/>
          </a:prstGeom>
        </p:spPr>
      </p:pic>
    </p:spTree>
    <p:extLst>
      <p:ext uri="{BB962C8B-B14F-4D97-AF65-F5344CB8AC3E}">
        <p14:creationId xmlns:p14="http://schemas.microsoft.com/office/powerpoint/2010/main" val="2643490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81000" y="304800"/>
            <a:ext cx="8382000" cy="838200"/>
          </a:xfrm>
        </p:spPr>
        <p:txBody>
          <a:bodyPr>
            <a:normAutofit/>
          </a:bodyPr>
          <a:lstStyle/>
          <a:p>
            <a:r>
              <a:rPr lang="en-US" sz="4800" b="1" i="0" dirty="0"/>
              <a:t>Effective Communication</a:t>
            </a:r>
          </a:p>
        </p:txBody>
      </p:sp>
      <p:sp>
        <p:nvSpPr>
          <p:cNvPr id="3" name="Content Placeholder 2"/>
          <p:cNvSpPr>
            <a:spLocks noGrp="1"/>
          </p:cNvSpPr>
          <p:nvPr>
            <p:ph idx="1"/>
          </p:nvPr>
        </p:nvSpPr>
        <p:spPr>
          <a:xfrm>
            <a:off x="381001" y="1371600"/>
            <a:ext cx="6245207" cy="5181600"/>
          </a:xfrm>
        </p:spPr>
        <p:txBody>
          <a:bodyPr rtlCol="0">
            <a:normAutofit fontScale="85000" lnSpcReduction="20000"/>
          </a:bodyPr>
          <a:lstStyle/>
          <a:p>
            <a:pPr indent="-342900">
              <a:buClr>
                <a:schemeClr val="tx2"/>
              </a:buClr>
            </a:pPr>
            <a:r>
              <a:rPr lang="en-US" sz="3500" b="0" i="0" dirty="0">
                <a:solidFill>
                  <a:schemeClr val="tx2"/>
                </a:solidFill>
              </a:rPr>
              <a:t>The means used to provide effective communication is determined on a case-by-case basis – person’s needs and situation.</a:t>
            </a:r>
          </a:p>
          <a:p>
            <a:pPr indent="-342900">
              <a:buClr>
                <a:schemeClr val="tx2"/>
              </a:buClr>
            </a:pPr>
            <a:r>
              <a:rPr lang="en-US" sz="3500" b="0" i="0" dirty="0">
                <a:solidFill>
                  <a:schemeClr val="tx2"/>
                </a:solidFill>
              </a:rPr>
              <a:t>“Auxiliary aids and services” are devices or services that enable effective communication for people with disabilities.</a:t>
            </a:r>
          </a:p>
          <a:p>
            <a:pPr indent="-342900">
              <a:buClr>
                <a:schemeClr val="tx2"/>
              </a:buClr>
            </a:pPr>
            <a:r>
              <a:rPr lang="en-US" sz="3500" b="0" i="0" dirty="0">
                <a:solidFill>
                  <a:schemeClr val="tx2"/>
                </a:solidFill>
              </a:rPr>
              <a:t>Consult with the individual to determine what communication method or technology will be effective for him or her.</a:t>
            </a:r>
          </a:p>
          <a:p>
            <a:pPr marL="114300" indent="0">
              <a:buNone/>
            </a:pPr>
            <a:endParaRPr lang="en-US" dirty="0"/>
          </a:p>
          <a:p>
            <a:pPr fontAlgn="auto">
              <a:spcAft>
                <a:spcPts val="0"/>
              </a:spcAft>
              <a:buFont typeface="Arial" pitchFamily="34" charset="0"/>
              <a:buNone/>
              <a:defRPr/>
            </a:pPr>
            <a:endParaRPr lang="en-US" dirty="0"/>
          </a:p>
        </p:txBody>
      </p:sp>
      <p:sp>
        <p:nvSpPr>
          <p:cNvPr id="2" name="Slide Number Placeholder 1"/>
          <p:cNvSpPr>
            <a:spLocks noGrp="1"/>
          </p:cNvSpPr>
          <p:nvPr>
            <p:ph type="sldNum" sz="quarter" idx="12"/>
          </p:nvPr>
        </p:nvSpPr>
        <p:spPr/>
        <p:txBody>
          <a:bodyPr/>
          <a:lstStyle/>
          <a:p>
            <a:fld id="{5EFB8B5A-A59D-46A1-A30E-E76D732BA22D}" type="slidenum">
              <a:rPr lang="en-US" smtClean="0"/>
              <a:t>13</a:t>
            </a:fld>
            <a:endParaRPr lang="en-US"/>
          </a:p>
        </p:txBody>
      </p:sp>
      <p:pic>
        <p:nvPicPr>
          <p:cNvPr id="14" name="Picture 2" descr="People using American Sign Language">
            <a:extLst>
              <a:ext uri="{FF2B5EF4-FFF2-40B4-BE49-F238E27FC236}">
                <a16:creationId xmlns:a16="http://schemas.microsoft.com/office/drawing/2014/main" id="{3FDD020A-AA9A-4AE4-ADA9-E18DF89BE500}"/>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626208" y="1111209"/>
            <a:ext cx="1713018" cy="5702381"/>
          </a:xfrm>
          <a:prstGeom prst="rect">
            <a:avLst/>
          </a:prstGeom>
          <a:noFill/>
          <a:ln w="9525">
            <a:noFill/>
            <a:miter lim="800000"/>
            <a:headEnd/>
            <a:tailEnd/>
          </a:ln>
        </p:spPr>
      </p:pic>
    </p:spTree>
    <p:extLst>
      <p:ext uri="{BB962C8B-B14F-4D97-AF65-F5344CB8AC3E}">
        <p14:creationId xmlns:p14="http://schemas.microsoft.com/office/powerpoint/2010/main" val="1483575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7963787" cy="1143000"/>
          </a:xfrm>
        </p:spPr>
        <p:txBody>
          <a:bodyPr>
            <a:noAutofit/>
          </a:bodyPr>
          <a:lstStyle/>
          <a:p>
            <a:r>
              <a:rPr lang="en-US" altLang="en-US" sz="4000" b="1" i="0" dirty="0"/>
              <a:t>People with Visual Impairments</a:t>
            </a:r>
          </a:p>
        </p:txBody>
      </p:sp>
      <p:sp>
        <p:nvSpPr>
          <p:cNvPr id="16387" name="Content Placeholder 2"/>
          <p:cNvSpPr>
            <a:spLocks noGrp="1"/>
          </p:cNvSpPr>
          <p:nvPr>
            <p:ph idx="1"/>
          </p:nvPr>
        </p:nvSpPr>
        <p:spPr>
          <a:xfrm>
            <a:off x="457200" y="1417638"/>
            <a:ext cx="7704667" cy="4937125"/>
          </a:xfrm>
        </p:spPr>
        <p:txBody>
          <a:bodyPr/>
          <a:lstStyle/>
          <a:p>
            <a:pPr marL="0" indent="0">
              <a:buFont typeface="Arial" charset="0"/>
              <a:buNone/>
            </a:pPr>
            <a:r>
              <a:rPr lang="en-US" altLang="en-US" sz="3300" b="0" i="0" dirty="0">
                <a:solidFill>
                  <a:schemeClr val="tx2"/>
                </a:solidFill>
              </a:rPr>
              <a:t>People with visual impairments often receive important health care-related information in standard print, which they can’t read.</a:t>
            </a:r>
            <a:r>
              <a:rPr lang="en-US" altLang="en-US" sz="3200" b="0" i="0" dirty="0">
                <a:solidFill>
                  <a:schemeClr val="tx2"/>
                </a:solidFill>
              </a:rPr>
              <a:t> </a:t>
            </a:r>
          </a:p>
          <a:p>
            <a:pPr marL="0" indent="0">
              <a:buFont typeface="Arial" charset="0"/>
              <a:buNone/>
            </a:pPr>
            <a:endParaRPr lang="en-US" altLang="en-US" sz="2800" dirty="0"/>
          </a:p>
        </p:txBody>
      </p:sp>
      <p:sp>
        <p:nvSpPr>
          <p:cNvPr id="2" name="Slide Number Placeholder 1"/>
          <p:cNvSpPr>
            <a:spLocks noGrp="1"/>
          </p:cNvSpPr>
          <p:nvPr>
            <p:ph type="sldNum" sz="quarter" idx="12"/>
          </p:nvPr>
        </p:nvSpPr>
        <p:spPr/>
        <p:txBody>
          <a:bodyPr/>
          <a:lstStyle/>
          <a:p>
            <a:fld id="{5EFB8B5A-A59D-46A1-A30E-E76D732BA22D}" type="slidenum">
              <a:rPr lang="en-US" smtClean="0"/>
              <a:t>14</a:t>
            </a:fld>
            <a:endParaRPr lang="en-US"/>
          </a:p>
        </p:txBody>
      </p:sp>
      <p:pic>
        <p:nvPicPr>
          <p:cNvPr id="5" name="Picture 4" descr="3 photos of different reading aids - Braille, OCR device and electronic magnifier">
            <a:extLst>
              <a:ext uri="{FF2B5EF4-FFF2-40B4-BE49-F238E27FC236}">
                <a16:creationId xmlns:a16="http://schemas.microsoft.com/office/drawing/2014/main" id="{E8DFEC09-0AC6-478F-9ACF-5D8EA98721B3}"/>
              </a:ext>
            </a:extLst>
          </p:cNvPr>
          <p:cNvPicPr>
            <a:picLocks noChangeAspect="1"/>
          </p:cNvPicPr>
          <p:nvPr/>
        </p:nvPicPr>
        <p:blipFill>
          <a:blip r:embed="rId3"/>
          <a:stretch>
            <a:fillRect/>
          </a:stretch>
        </p:blipFill>
        <p:spPr>
          <a:xfrm>
            <a:off x="63572" y="3894285"/>
            <a:ext cx="8357415" cy="1898974"/>
          </a:xfrm>
          <a:prstGeom prst="rect">
            <a:avLst/>
          </a:prstGeom>
        </p:spPr>
      </p:pic>
    </p:spTree>
    <p:extLst>
      <p:ext uri="{BB962C8B-B14F-4D97-AF65-F5344CB8AC3E}">
        <p14:creationId xmlns:p14="http://schemas.microsoft.com/office/powerpoint/2010/main" val="3175818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r>
              <a:rPr lang="en-US" altLang="en-US" sz="5400" b="1" i="0" dirty="0"/>
              <a:t>Common Scenario</a:t>
            </a:r>
          </a:p>
        </p:txBody>
      </p:sp>
      <p:sp>
        <p:nvSpPr>
          <p:cNvPr id="18435" name="Content Placeholder 2"/>
          <p:cNvSpPr>
            <a:spLocks noGrp="1"/>
          </p:cNvSpPr>
          <p:nvPr>
            <p:ph idx="1"/>
          </p:nvPr>
        </p:nvSpPr>
        <p:spPr>
          <a:xfrm>
            <a:off x="457200" y="1600200"/>
            <a:ext cx="7963786" cy="4525963"/>
          </a:xfrm>
        </p:spPr>
        <p:txBody>
          <a:bodyPr>
            <a:normAutofit/>
          </a:bodyPr>
          <a:lstStyle/>
          <a:p>
            <a:pPr marL="0" indent="0">
              <a:buFont typeface="Arial" charset="0"/>
              <a:buNone/>
            </a:pPr>
            <a:r>
              <a:rPr lang="en-US" altLang="en-US" sz="4000" b="0" i="0" dirty="0">
                <a:solidFill>
                  <a:schemeClr val="tx2"/>
                </a:solidFill>
              </a:rPr>
              <a:t>One woman with low vision reported that she learned only after years of taking her thyroid medication at dinnertime that taking the medication with food weakened the drug’s effects, which may have compromised her treatment.</a:t>
            </a:r>
          </a:p>
        </p:txBody>
      </p:sp>
      <p:sp>
        <p:nvSpPr>
          <p:cNvPr id="2" name="Slide Number Placeholder 1"/>
          <p:cNvSpPr>
            <a:spLocks noGrp="1"/>
          </p:cNvSpPr>
          <p:nvPr>
            <p:ph type="sldNum" sz="quarter" idx="12"/>
          </p:nvPr>
        </p:nvSpPr>
        <p:spPr/>
        <p:txBody>
          <a:bodyPr/>
          <a:lstStyle/>
          <a:p>
            <a:fld id="{5EFB8B5A-A59D-46A1-A30E-E76D732BA22D}" type="slidenum">
              <a:rPr lang="en-US" smtClean="0"/>
              <a:t>15</a:t>
            </a:fld>
            <a:endParaRPr lang="en-US"/>
          </a:p>
        </p:txBody>
      </p:sp>
    </p:spTree>
    <p:extLst>
      <p:ext uri="{BB962C8B-B14F-4D97-AF65-F5344CB8AC3E}">
        <p14:creationId xmlns:p14="http://schemas.microsoft.com/office/powerpoint/2010/main" val="581167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199" y="274638"/>
            <a:ext cx="8000999" cy="1143000"/>
          </a:xfrm>
        </p:spPr>
        <p:txBody>
          <a:bodyPr>
            <a:normAutofit fontScale="90000"/>
          </a:bodyPr>
          <a:lstStyle/>
          <a:p>
            <a:r>
              <a:rPr lang="en-US" altLang="en-US" sz="4800" b="1" dirty="0"/>
              <a:t>People with Visual Impairments</a:t>
            </a:r>
            <a:endParaRPr lang="en-US" altLang="en-US" sz="4600" i="0" dirty="0"/>
          </a:p>
        </p:txBody>
      </p:sp>
      <p:sp>
        <p:nvSpPr>
          <p:cNvPr id="3" name="Content Placeholder 2"/>
          <p:cNvSpPr>
            <a:spLocks noGrp="1"/>
          </p:cNvSpPr>
          <p:nvPr>
            <p:ph idx="1"/>
          </p:nvPr>
        </p:nvSpPr>
        <p:spPr>
          <a:xfrm>
            <a:off x="457199" y="1379538"/>
            <a:ext cx="8000999" cy="5203824"/>
          </a:xfrm>
        </p:spPr>
        <p:txBody>
          <a:bodyPr>
            <a:normAutofit lnSpcReduction="10000"/>
          </a:bodyPr>
          <a:lstStyle/>
          <a:p>
            <a:pPr indent="-342900">
              <a:buClr>
                <a:schemeClr val="tx2"/>
              </a:buClr>
              <a:defRPr/>
            </a:pPr>
            <a:r>
              <a:rPr lang="en-US" sz="3200" b="0" i="0" dirty="0">
                <a:solidFill>
                  <a:schemeClr val="tx2"/>
                </a:solidFill>
              </a:rPr>
              <a:t>medical exam, test, and lab results</a:t>
            </a:r>
          </a:p>
          <a:p>
            <a:pPr indent="-342900">
              <a:buClr>
                <a:schemeClr val="tx2"/>
              </a:buClr>
              <a:defRPr/>
            </a:pPr>
            <a:r>
              <a:rPr lang="en-US" sz="3200" b="0" i="0" dirty="0">
                <a:solidFill>
                  <a:schemeClr val="tx2"/>
                </a:solidFill>
              </a:rPr>
              <a:t>information explaining diagnoses or treatment </a:t>
            </a:r>
          </a:p>
          <a:p>
            <a:pPr indent="-342900">
              <a:buClr>
                <a:schemeClr val="tx2"/>
              </a:buClr>
              <a:defRPr/>
            </a:pPr>
            <a:r>
              <a:rPr lang="en-US" sz="3200" b="0" i="0" dirty="0">
                <a:solidFill>
                  <a:schemeClr val="tx2"/>
                </a:solidFill>
              </a:rPr>
              <a:t>prescription medication instructions</a:t>
            </a:r>
          </a:p>
          <a:p>
            <a:pPr indent="-342900">
              <a:buClr>
                <a:schemeClr val="tx2"/>
              </a:buClr>
              <a:defRPr/>
            </a:pPr>
            <a:r>
              <a:rPr lang="en-US" sz="3200" b="0" i="0" dirty="0">
                <a:solidFill>
                  <a:schemeClr val="tx2"/>
                </a:solidFill>
              </a:rPr>
              <a:t>explanations of informed consent or end-of-life policies and procedures</a:t>
            </a:r>
          </a:p>
          <a:p>
            <a:pPr indent="-342900">
              <a:buClr>
                <a:schemeClr val="tx2"/>
              </a:buClr>
              <a:defRPr/>
            </a:pPr>
            <a:r>
              <a:rPr lang="en-US" sz="3200" b="0" i="0" dirty="0">
                <a:solidFill>
                  <a:schemeClr val="tx2"/>
                </a:solidFill>
              </a:rPr>
              <a:t>physical therapy instructions and instructions for the management of chronic conditions</a:t>
            </a:r>
          </a:p>
          <a:p>
            <a:pPr indent="-342900">
              <a:buClr>
                <a:schemeClr val="tx2"/>
              </a:buClr>
              <a:defRPr/>
            </a:pPr>
            <a:r>
              <a:rPr lang="en-US" sz="3200" b="0" i="0" dirty="0">
                <a:solidFill>
                  <a:schemeClr val="tx2"/>
                </a:solidFill>
              </a:rPr>
              <a:t>childbirth preparation resources, prenatal care materials</a:t>
            </a:r>
          </a:p>
        </p:txBody>
      </p:sp>
      <p:sp>
        <p:nvSpPr>
          <p:cNvPr id="2" name="Slide Number Placeholder 1"/>
          <p:cNvSpPr>
            <a:spLocks noGrp="1"/>
          </p:cNvSpPr>
          <p:nvPr>
            <p:ph type="sldNum" sz="quarter" idx="12"/>
          </p:nvPr>
        </p:nvSpPr>
        <p:spPr/>
        <p:txBody>
          <a:bodyPr/>
          <a:lstStyle/>
          <a:p>
            <a:fld id="{5EFB8B5A-A59D-46A1-A30E-E76D732BA22D}" type="slidenum">
              <a:rPr lang="en-US" smtClean="0"/>
              <a:t>16</a:t>
            </a:fld>
            <a:endParaRPr lang="en-US"/>
          </a:p>
        </p:txBody>
      </p:sp>
    </p:spTree>
    <p:extLst>
      <p:ext uri="{BB962C8B-B14F-4D97-AF65-F5344CB8AC3E}">
        <p14:creationId xmlns:p14="http://schemas.microsoft.com/office/powerpoint/2010/main" val="3221246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pPr eaLnBrk="1" hangingPunct="1"/>
            <a:r>
              <a:rPr lang="en-US" altLang="en-US" sz="5400" b="1" i="0" dirty="0"/>
              <a:t>Visual Impairments</a:t>
            </a:r>
          </a:p>
        </p:txBody>
      </p:sp>
      <p:sp>
        <p:nvSpPr>
          <p:cNvPr id="7171" name="Content Placeholder 2"/>
          <p:cNvSpPr>
            <a:spLocks noGrp="1"/>
          </p:cNvSpPr>
          <p:nvPr>
            <p:ph idx="1"/>
          </p:nvPr>
        </p:nvSpPr>
        <p:spPr>
          <a:xfrm>
            <a:off x="479425" y="1481138"/>
            <a:ext cx="7941561" cy="3639116"/>
          </a:xfrm>
        </p:spPr>
        <p:txBody>
          <a:bodyPr rtlCol="0">
            <a:normAutofit/>
          </a:bodyPr>
          <a:lstStyle/>
          <a:p>
            <a:pPr marL="0" indent="0" eaLnBrk="1" fontAlgn="auto" hangingPunct="1">
              <a:spcAft>
                <a:spcPts val="0"/>
              </a:spcAft>
              <a:buFont typeface="Arial" pitchFamily="34" charset="0"/>
              <a:buNone/>
              <a:defRPr/>
            </a:pPr>
            <a:r>
              <a:rPr lang="en-US" sz="3200" b="0" i="0" dirty="0">
                <a:solidFill>
                  <a:schemeClr val="tx2"/>
                </a:solidFill>
              </a:rPr>
              <a:t>Where information is provided in written form, ensure effective communication for people who cannot read the text.</a:t>
            </a:r>
          </a:p>
          <a:p>
            <a:pPr lvl="1">
              <a:buClr>
                <a:schemeClr val="tx2"/>
              </a:buClr>
              <a:buFont typeface="Arial" pitchFamily="34" charset="0"/>
              <a:buChar char="•"/>
              <a:defRPr/>
            </a:pPr>
            <a:r>
              <a:rPr lang="en-US" sz="2800" b="0" i="0" dirty="0">
                <a:solidFill>
                  <a:schemeClr val="tx2"/>
                </a:solidFill>
              </a:rPr>
              <a:t>Consider the context,</a:t>
            </a:r>
          </a:p>
          <a:p>
            <a:pPr lvl="1">
              <a:buClr>
                <a:schemeClr val="tx2"/>
              </a:buClr>
              <a:buFont typeface="Arial" pitchFamily="34" charset="0"/>
              <a:buChar char="•"/>
              <a:defRPr/>
            </a:pPr>
            <a:r>
              <a:rPr lang="en-US" sz="2800" b="0" i="0" dirty="0">
                <a:solidFill>
                  <a:schemeClr val="tx2"/>
                </a:solidFill>
              </a:rPr>
              <a:t>the importance of the information,</a:t>
            </a:r>
          </a:p>
          <a:p>
            <a:pPr lvl="1">
              <a:buClr>
                <a:schemeClr val="tx2"/>
              </a:buClr>
              <a:buFont typeface="Arial" pitchFamily="34" charset="0"/>
              <a:buChar char="•"/>
              <a:defRPr/>
            </a:pPr>
            <a:r>
              <a:rPr lang="en-US" sz="2800" b="0" i="0" dirty="0">
                <a:solidFill>
                  <a:schemeClr val="tx2"/>
                </a:solidFill>
              </a:rPr>
              <a:t>the length, and</a:t>
            </a:r>
          </a:p>
          <a:p>
            <a:pPr lvl="1">
              <a:buClr>
                <a:schemeClr val="tx2"/>
              </a:buClr>
              <a:buFont typeface="Arial" pitchFamily="34" charset="0"/>
              <a:buChar char="•"/>
              <a:defRPr/>
            </a:pPr>
            <a:r>
              <a:rPr lang="en-US" sz="2800" b="0" i="0" dirty="0">
                <a:solidFill>
                  <a:schemeClr val="tx2"/>
                </a:solidFill>
              </a:rPr>
              <a:t>complexity of the materials.</a:t>
            </a:r>
          </a:p>
        </p:txBody>
      </p:sp>
      <p:sp>
        <p:nvSpPr>
          <p:cNvPr id="2" name="Slide Number Placeholder 1"/>
          <p:cNvSpPr>
            <a:spLocks noGrp="1"/>
          </p:cNvSpPr>
          <p:nvPr>
            <p:ph type="sldNum" sz="quarter" idx="12"/>
          </p:nvPr>
        </p:nvSpPr>
        <p:spPr/>
        <p:txBody>
          <a:bodyPr/>
          <a:lstStyle/>
          <a:p>
            <a:fld id="{5EFB8B5A-A59D-46A1-A30E-E76D732BA22D}" type="slidenum">
              <a:rPr lang="en-US" smtClean="0"/>
              <a:t>17</a:t>
            </a:fld>
            <a:endParaRPr lang="en-US"/>
          </a:p>
        </p:txBody>
      </p:sp>
      <p:pic>
        <p:nvPicPr>
          <p:cNvPr id="3" name="Picture 2" descr="2 photos of a woman with a cane and a photo of a man with a guide dog">
            <a:extLst>
              <a:ext uri="{FF2B5EF4-FFF2-40B4-BE49-F238E27FC236}">
                <a16:creationId xmlns:a16="http://schemas.microsoft.com/office/drawing/2014/main" id="{B86E2AAF-ACF9-48DD-B382-BDFC35C91CE2}"/>
              </a:ext>
            </a:extLst>
          </p:cNvPr>
          <p:cNvPicPr>
            <a:picLocks noChangeAspect="1"/>
          </p:cNvPicPr>
          <p:nvPr/>
        </p:nvPicPr>
        <p:blipFill>
          <a:blip r:embed="rId3"/>
          <a:stretch>
            <a:fillRect/>
          </a:stretch>
        </p:blipFill>
        <p:spPr>
          <a:xfrm>
            <a:off x="723014" y="5120254"/>
            <a:ext cx="7084496" cy="1626938"/>
          </a:xfrm>
          <a:prstGeom prst="rect">
            <a:avLst/>
          </a:prstGeom>
        </p:spPr>
      </p:pic>
    </p:spTree>
    <p:extLst>
      <p:ext uri="{BB962C8B-B14F-4D97-AF65-F5344CB8AC3E}">
        <p14:creationId xmlns:p14="http://schemas.microsoft.com/office/powerpoint/2010/main" val="2394635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81000" y="228600"/>
            <a:ext cx="8153238" cy="838200"/>
          </a:xfrm>
        </p:spPr>
        <p:txBody>
          <a:bodyPr>
            <a:normAutofit fontScale="90000"/>
          </a:bodyPr>
          <a:lstStyle/>
          <a:p>
            <a:r>
              <a:rPr lang="en-US" b="1" i="0" dirty="0"/>
              <a:t>Communication - Print materials</a:t>
            </a:r>
          </a:p>
        </p:txBody>
      </p:sp>
      <p:sp>
        <p:nvSpPr>
          <p:cNvPr id="3" name="Content Placeholder 2"/>
          <p:cNvSpPr>
            <a:spLocks noGrp="1"/>
          </p:cNvSpPr>
          <p:nvPr>
            <p:ph idx="1"/>
          </p:nvPr>
        </p:nvSpPr>
        <p:spPr>
          <a:xfrm>
            <a:off x="457201" y="1237013"/>
            <a:ext cx="5805218" cy="4836160"/>
          </a:xfrm>
        </p:spPr>
        <p:txBody>
          <a:bodyPr rtlCol="0">
            <a:noAutofit/>
          </a:bodyPr>
          <a:lstStyle/>
          <a:p>
            <a:pPr indent="-342900">
              <a:buClr>
                <a:schemeClr val="tx2"/>
              </a:buClr>
            </a:pPr>
            <a:r>
              <a:rPr lang="en-US" sz="3200" b="0" i="0" dirty="0">
                <a:solidFill>
                  <a:schemeClr val="tx2"/>
                </a:solidFill>
              </a:rPr>
              <a:t>Alternative formats - Braille, large print text, electronic format, audio recordings. </a:t>
            </a:r>
          </a:p>
          <a:p>
            <a:pPr indent="-342900">
              <a:buClr>
                <a:schemeClr val="tx2"/>
              </a:buClr>
            </a:pPr>
            <a:r>
              <a:rPr lang="en-US" sz="3200" b="0" i="0" dirty="0">
                <a:solidFill>
                  <a:schemeClr val="tx2"/>
                </a:solidFill>
              </a:rPr>
              <a:t>If little time to have it produced in an alternative format, reading the information aloud may be effective (Qualified Reader).</a:t>
            </a:r>
          </a:p>
          <a:p>
            <a:pPr indent="-342900">
              <a:buClr>
                <a:schemeClr val="tx2"/>
              </a:buClr>
            </a:pPr>
            <a:r>
              <a:rPr lang="en-US" sz="3200" b="0" i="0" dirty="0">
                <a:solidFill>
                  <a:schemeClr val="tx2"/>
                </a:solidFill>
              </a:rPr>
              <a:t>Example – reading what services you provide, etc.</a:t>
            </a:r>
          </a:p>
        </p:txBody>
      </p:sp>
      <p:grpSp>
        <p:nvGrpSpPr>
          <p:cNvPr id="4" name="Group 3" descr="3 different communication alternatives to print materials - Braille, large print, and a qualified reader">
            <a:extLst>
              <a:ext uri="{FF2B5EF4-FFF2-40B4-BE49-F238E27FC236}">
                <a16:creationId xmlns:a16="http://schemas.microsoft.com/office/drawing/2014/main" id="{9C23323E-8320-4DB1-B2B2-15DB26DBED4E}"/>
              </a:ext>
            </a:extLst>
          </p:cNvPr>
          <p:cNvGrpSpPr/>
          <p:nvPr/>
        </p:nvGrpSpPr>
        <p:grpSpPr>
          <a:xfrm>
            <a:off x="6108675" y="1066800"/>
            <a:ext cx="2266453" cy="5385609"/>
            <a:chOff x="6179346" y="1319323"/>
            <a:chExt cx="2266453" cy="5385609"/>
          </a:xfrm>
        </p:grpSpPr>
        <p:pic>
          <p:nvPicPr>
            <p:cNvPr id="8194" name="Picture 2" descr="Braill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79346" y="1319323"/>
              <a:ext cx="2195782" cy="1457377"/>
            </a:xfrm>
            <a:prstGeom prst="rect">
              <a:avLst/>
            </a:prstGeom>
            <a:noFill/>
            <a:ln w="9525">
              <a:noFill/>
              <a:miter lim="800000"/>
              <a:headEnd/>
              <a:tailEnd/>
            </a:ln>
          </p:spPr>
        </p:pic>
        <p:pic>
          <p:nvPicPr>
            <p:cNvPr id="8195" name="Picture 3" descr="Large Print example"/>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20310"/>
            <a:stretch/>
          </p:blipFill>
          <p:spPr bwMode="auto">
            <a:xfrm>
              <a:off x="6262419" y="3029224"/>
              <a:ext cx="1828799" cy="1457378"/>
            </a:xfrm>
            <a:prstGeom prst="rect">
              <a:avLst/>
            </a:prstGeom>
            <a:noFill/>
            <a:ln w="9525">
              <a:noFill/>
              <a:miter lim="800000"/>
              <a:headEnd/>
              <a:tailEnd/>
            </a:ln>
          </p:spPr>
        </p:pic>
        <p:pic>
          <p:nvPicPr>
            <p:cNvPr id="6146" name="Picture 2" descr="People at a table. Waitor readign menu for person who is blind"/>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191749" y="4735954"/>
              <a:ext cx="2254050" cy="1968978"/>
            </a:xfrm>
            <a:prstGeom prst="rect">
              <a:avLst/>
            </a:prstGeom>
            <a:noFill/>
            <a:ln w="9525">
              <a:noFill/>
              <a:miter lim="800000"/>
              <a:headEnd/>
              <a:tailEnd/>
            </a:ln>
          </p:spPr>
        </p:pic>
      </p:grpSp>
      <p:sp>
        <p:nvSpPr>
          <p:cNvPr id="2" name="Slide Number Placeholder 1"/>
          <p:cNvSpPr>
            <a:spLocks noGrp="1"/>
          </p:cNvSpPr>
          <p:nvPr>
            <p:ph type="sldNum" sz="quarter" idx="12"/>
          </p:nvPr>
        </p:nvSpPr>
        <p:spPr/>
        <p:txBody>
          <a:bodyPr/>
          <a:lstStyle/>
          <a:p>
            <a:fld id="{5EFB8B5A-A59D-46A1-A30E-E76D732BA22D}" type="slidenum">
              <a:rPr lang="en-US" smtClean="0"/>
              <a:t>18</a:t>
            </a:fld>
            <a:endParaRPr lang="en-US"/>
          </a:p>
        </p:txBody>
      </p:sp>
    </p:spTree>
    <p:extLst>
      <p:ext uri="{BB962C8B-B14F-4D97-AF65-F5344CB8AC3E}">
        <p14:creationId xmlns:p14="http://schemas.microsoft.com/office/powerpoint/2010/main" val="3338393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r>
              <a:rPr lang="en-US" altLang="en-US" sz="5400" b="1" i="0" dirty="0"/>
              <a:t>Common Scenario</a:t>
            </a:r>
          </a:p>
        </p:txBody>
      </p:sp>
      <p:sp>
        <p:nvSpPr>
          <p:cNvPr id="21507" name="Content Placeholder 2"/>
          <p:cNvSpPr>
            <a:spLocks noGrp="1"/>
          </p:cNvSpPr>
          <p:nvPr>
            <p:ph idx="1"/>
          </p:nvPr>
        </p:nvSpPr>
        <p:spPr>
          <a:xfrm>
            <a:off x="457200" y="1524000"/>
            <a:ext cx="7953153" cy="4945062"/>
          </a:xfrm>
        </p:spPr>
        <p:txBody>
          <a:bodyPr>
            <a:normAutofit/>
          </a:bodyPr>
          <a:lstStyle/>
          <a:p>
            <a:pPr marL="0" indent="0">
              <a:buFont typeface="Arial" charset="0"/>
              <a:buNone/>
            </a:pPr>
            <a:r>
              <a:rPr lang="en-US" altLang="en-US" sz="3200" b="1" i="0" u="sng" dirty="0">
                <a:solidFill>
                  <a:schemeClr val="tx2"/>
                </a:solidFill>
              </a:rPr>
              <a:t>Confidentiality Issues</a:t>
            </a:r>
            <a:endParaRPr lang="en-US" altLang="en-US" sz="3200" b="0" i="0" dirty="0">
              <a:solidFill>
                <a:schemeClr val="tx2"/>
              </a:solidFill>
            </a:endParaRPr>
          </a:p>
          <a:p>
            <a:pPr marL="0" indent="0">
              <a:buFont typeface="Arial" charset="0"/>
              <a:buNone/>
            </a:pPr>
            <a:r>
              <a:rPr lang="en-US" altLang="en-US" sz="3200" b="0" i="0" dirty="0">
                <a:solidFill>
                  <a:schemeClr val="tx2"/>
                </a:solidFill>
              </a:rPr>
              <a:t>Individuals, who are blind, often report feeling frustrated and embarrassed after being forced to reveal their confidential financial information or details about highly personal and private physical and mental health concerns out loud in public in front of strangers.</a:t>
            </a:r>
          </a:p>
        </p:txBody>
      </p:sp>
      <p:sp>
        <p:nvSpPr>
          <p:cNvPr id="2" name="Slide Number Placeholder 1"/>
          <p:cNvSpPr>
            <a:spLocks noGrp="1"/>
          </p:cNvSpPr>
          <p:nvPr>
            <p:ph type="sldNum" sz="quarter" idx="12"/>
          </p:nvPr>
        </p:nvSpPr>
        <p:spPr/>
        <p:txBody>
          <a:bodyPr/>
          <a:lstStyle/>
          <a:p>
            <a:fld id="{5EFB8B5A-A59D-46A1-A30E-E76D732BA22D}" type="slidenum">
              <a:rPr lang="en-US" smtClean="0"/>
              <a:t>19</a:t>
            </a:fld>
            <a:endParaRPr lang="en-US"/>
          </a:p>
        </p:txBody>
      </p:sp>
      <p:pic>
        <p:nvPicPr>
          <p:cNvPr id="6" name="Picture 5">
            <a:extLst>
              <a:ext uri="{FF2B5EF4-FFF2-40B4-BE49-F238E27FC236}">
                <a16:creationId xmlns:a16="http://schemas.microsoft.com/office/drawing/2014/main" id="{8595D364-5BFB-4610-A792-5D8E89438F3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3496">
            <a:off x="2821172" y="4975542"/>
            <a:ext cx="4267200" cy="1743075"/>
          </a:xfrm>
          <a:prstGeom prst="rect">
            <a:avLst/>
          </a:prstGeom>
        </p:spPr>
      </p:pic>
    </p:spTree>
    <p:extLst>
      <p:ext uri="{BB962C8B-B14F-4D97-AF65-F5344CB8AC3E}">
        <p14:creationId xmlns:p14="http://schemas.microsoft.com/office/powerpoint/2010/main" val="2831246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1031875"/>
          </a:xfrm>
        </p:spPr>
        <p:txBody>
          <a:bodyPr>
            <a:normAutofit/>
          </a:bodyPr>
          <a:lstStyle/>
          <a:p>
            <a:pPr eaLnBrk="1" hangingPunct="1"/>
            <a:r>
              <a:rPr lang="en-US" altLang="en-US" sz="5400" b="1" i="0" dirty="0"/>
              <a:t>Session Agenda</a:t>
            </a:r>
          </a:p>
        </p:txBody>
      </p:sp>
      <p:sp>
        <p:nvSpPr>
          <p:cNvPr id="5123" name="Content Placeholder 2"/>
          <p:cNvSpPr>
            <a:spLocks noGrp="1"/>
          </p:cNvSpPr>
          <p:nvPr>
            <p:ph idx="1"/>
          </p:nvPr>
        </p:nvSpPr>
        <p:spPr>
          <a:xfrm>
            <a:off x="457200" y="1623308"/>
            <a:ext cx="7759995" cy="5276850"/>
          </a:xfrm>
        </p:spPr>
        <p:txBody>
          <a:bodyPr>
            <a:noAutofit/>
          </a:bodyPr>
          <a:lstStyle/>
          <a:p>
            <a:pPr marL="457200" indent="-457200">
              <a:buClr>
                <a:schemeClr val="tx2"/>
              </a:buClr>
              <a:buFont typeface="+mj-lt"/>
              <a:buAutoNum type="arabicPeriod"/>
              <a:defRPr/>
            </a:pPr>
            <a:r>
              <a:rPr lang="en-US" sz="2900" dirty="0">
                <a:solidFill>
                  <a:schemeClr val="tx2"/>
                </a:solidFill>
              </a:rPr>
              <a:t>Relevant Federal Disability Discrimination Laws</a:t>
            </a:r>
          </a:p>
          <a:p>
            <a:pPr marL="457200" indent="-457200">
              <a:buClr>
                <a:schemeClr val="tx2"/>
              </a:buClr>
              <a:buFont typeface="+mj-lt"/>
              <a:buAutoNum type="arabicPeriod"/>
              <a:defRPr/>
            </a:pPr>
            <a:r>
              <a:rPr lang="en-US" sz="2900" dirty="0">
                <a:solidFill>
                  <a:schemeClr val="tx2"/>
                </a:solidFill>
              </a:rPr>
              <a:t>ADA requirements for Effective Communication</a:t>
            </a:r>
          </a:p>
          <a:p>
            <a:pPr marL="457200" indent="-457200">
              <a:buClr>
                <a:schemeClr val="tx2"/>
              </a:buClr>
              <a:buFont typeface="+mj-lt"/>
              <a:buAutoNum type="arabicPeriod"/>
              <a:defRPr/>
            </a:pPr>
            <a:r>
              <a:rPr lang="en-US" sz="2900" dirty="0">
                <a:solidFill>
                  <a:schemeClr val="tx2"/>
                </a:solidFill>
              </a:rPr>
              <a:t>Vision/Blind and Effective Communication</a:t>
            </a:r>
          </a:p>
          <a:p>
            <a:pPr marL="457200" indent="-457200">
              <a:buClr>
                <a:schemeClr val="tx2"/>
              </a:buClr>
              <a:buFont typeface="+mj-lt"/>
              <a:buAutoNum type="arabicPeriod"/>
              <a:defRPr/>
            </a:pPr>
            <a:r>
              <a:rPr lang="en-US" sz="2900" dirty="0">
                <a:solidFill>
                  <a:schemeClr val="tx2"/>
                </a:solidFill>
              </a:rPr>
              <a:t>Cognitive disabilities and Effective Communication</a:t>
            </a:r>
          </a:p>
          <a:p>
            <a:pPr marL="457200" indent="-457200">
              <a:buClr>
                <a:schemeClr val="tx2"/>
              </a:buClr>
              <a:buFont typeface="+mj-lt"/>
              <a:buAutoNum type="arabicPeriod"/>
              <a:defRPr/>
            </a:pPr>
            <a:r>
              <a:rPr lang="en-US" sz="2900" dirty="0">
                <a:solidFill>
                  <a:schemeClr val="tx2"/>
                </a:solidFill>
              </a:rPr>
              <a:t>Deaf/Hearing loss and Effective Communication</a:t>
            </a:r>
          </a:p>
          <a:p>
            <a:pPr marL="457200" indent="-457200">
              <a:buClr>
                <a:schemeClr val="tx2"/>
              </a:buClr>
              <a:buFont typeface="+mj-lt"/>
              <a:buAutoNum type="arabicPeriod"/>
              <a:defRPr/>
            </a:pPr>
            <a:r>
              <a:rPr lang="en-US" sz="2900" dirty="0">
                <a:solidFill>
                  <a:schemeClr val="tx2"/>
                </a:solidFill>
              </a:rPr>
              <a:t>Establishing an Effective Communication Office Policy</a:t>
            </a:r>
          </a:p>
          <a:p>
            <a:pPr marL="457200" indent="-457200">
              <a:buClr>
                <a:schemeClr val="tx2"/>
              </a:buClr>
              <a:buFont typeface="+mj-lt"/>
              <a:buAutoNum type="arabicPeriod"/>
              <a:defRPr/>
            </a:pPr>
            <a:r>
              <a:rPr lang="en-US" sz="2900" dirty="0">
                <a:solidFill>
                  <a:schemeClr val="tx2"/>
                </a:solidFill>
              </a:rPr>
              <a:t>Resources</a:t>
            </a:r>
          </a:p>
        </p:txBody>
      </p:sp>
      <p:sp>
        <p:nvSpPr>
          <p:cNvPr id="2" name="Slide Number Placeholder 1"/>
          <p:cNvSpPr>
            <a:spLocks noGrp="1"/>
          </p:cNvSpPr>
          <p:nvPr>
            <p:ph type="sldNum" sz="quarter" idx="12"/>
          </p:nvPr>
        </p:nvSpPr>
        <p:spPr/>
        <p:txBody>
          <a:bodyPr/>
          <a:lstStyle/>
          <a:p>
            <a:fld id="{5EFB8B5A-A59D-46A1-A30E-E76D732BA22D}" type="slidenum">
              <a:rPr lang="en-US" smtClean="0"/>
              <a:t>2</a:t>
            </a:fld>
            <a:endParaRPr lang="en-US"/>
          </a:p>
        </p:txBody>
      </p:sp>
    </p:spTree>
    <p:extLst>
      <p:ext uri="{BB962C8B-B14F-4D97-AF65-F5344CB8AC3E}">
        <p14:creationId xmlns:p14="http://schemas.microsoft.com/office/powerpoint/2010/main" val="91618250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05" y="315360"/>
            <a:ext cx="8191545" cy="1143000"/>
          </a:xfrm>
        </p:spPr>
        <p:txBody>
          <a:bodyPr>
            <a:noAutofit/>
          </a:bodyPr>
          <a:lstStyle/>
          <a:p>
            <a:r>
              <a:rPr lang="en-US" sz="3900" b="1" i="0" dirty="0"/>
              <a:t>Intellectual and Cognitive Disabilities</a:t>
            </a:r>
          </a:p>
        </p:txBody>
      </p:sp>
      <p:sp>
        <p:nvSpPr>
          <p:cNvPr id="3" name="Content Placeholder 2"/>
          <p:cNvSpPr>
            <a:spLocks noGrp="1"/>
          </p:cNvSpPr>
          <p:nvPr>
            <p:ph idx="1"/>
          </p:nvPr>
        </p:nvSpPr>
        <p:spPr>
          <a:xfrm>
            <a:off x="457200" y="1417638"/>
            <a:ext cx="7985050" cy="3367013"/>
          </a:xfrm>
        </p:spPr>
        <p:txBody>
          <a:bodyPr>
            <a:normAutofit/>
          </a:bodyPr>
          <a:lstStyle/>
          <a:p>
            <a:pPr indent="-342900">
              <a:buClr>
                <a:schemeClr val="tx2"/>
              </a:buClr>
            </a:pPr>
            <a:r>
              <a:rPr lang="en-US" sz="3200" b="0" i="0" dirty="0">
                <a:solidFill>
                  <a:schemeClr val="tx2"/>
                </a:solidFill>
              </a:rPr>
              <a:t>Allow plenty of time to teach a new task.</a:t>
            </a:r>
          </a:p>
          <a:p>
            <a:pPr indent="-342900">
              <a:buClr>
                <a:schemeClr val="tx2"/>
              </a:buClr>
            </a:pPr>
            <a:r>
              <a:rPr lang="en-US" sz="3200" b="0" i="0" dirty="0">
                <a:solidFill>
                  <a:schemeClr val="tx2"/>
                </a:solidFill>
              </a:rPr>
              <a:t>Use repetition with precise language and simple wording.</a:t>
            </a:r>
          </a:p>
          <a:p>
            <a:pPr indent="-342900">
              <a:buClr>
                <a:schemeClr val="tx2"/>
              </a:buClr>
            </a:pPr>
            <a:r>
              <a:rPr lang="en-US" sz="3200" b="0" i="0" dirty="0">
                <a:solidFill>
                  <a:schemeClr val="tx2"/>
                </a:solidFill>
              </a:rPr>
              <a:t>Treat adults as adults and children as children. </a:t>
            </a:r>
          </a:p>
          <a:p>
            <a:pPr indent="-342900">
              <a:buClr>
                <a:schemeClr val="tx2"/>
              </a:buClr>
            </a:pPr>
            <a:r>
              <a:rPr lang="en-US" sz="3200" b="0" i="0" dirty="0">
                <a:solidFill>
                  <a:schemeClr val="tx2"/>
                </a:solidFill>
              </a:rPr>
              <a:t>Do not pretend to understand if you do not. </a:t>
            </a:r>
          </a:p>
          <a:p>
            <a:pPr marL="0" indent="0">
              <a:buNone/>
            </a:pPr>
            <a:endParaRPr lang="en-US" dirty="0"/>
          </a:p>
        </p:txBody>
      </p:sp>
      <p:sp>
        <p:nvSpPr>
          <p:cNvPr id="4" name="Slide Number Placeholder 3"/>
          <p:cNvSpPr>
            <a:spLocks noGrp="1"/>
          </p:cNvSpPr>
          <p:nvPr>
            <p:ph type="sldNum" sz="quarter" idx="12"/>
          </p:nvPr>
        </p:nvSpPr>
        <p:spPr/>
        <p:txBody>
          <a:bodyPr/>
          <a:lstStyle/>
          <a:p>
            <a:fld id="{5EFB8B5A-A59D-46A1-A30E-E76D732BA22D}" type="slidenum">
              <a:rPr lang="en-US" smtClean="0"/>
              <a:t>20</a:t>
            </a:fld>
            <a:endParaRPr lang="en-US"/>
          </a:p>
        </p:txBody>
      </p:sp>
      <p:pic>
        <p:nvPicPr>
          <p:cNvPr id="5" name="Picture 4" descr="3 photos of youth with an adult in various settings">
            <a:extLst>
              <a:ext uri="{FF2B5EF4-FFF2-40B4-BE49-F238E27FC236}">
                <a16:creationId xmlns:a16="http://schemas.microsoft.com/office/drawing/2014/main" id="{5B868F86-13D8-42A8-A27D-3C69A870E134}"/>
              </a:ext>
            </a:extLst>
          </p:cNvPr>
          <p:cNvPicPr>
            <a:picLocks noChangeAspect="1"/>
          </p:cNvPicPr>
          <p:nvPr/>
        </p:nvPicPr>
        <p:blipFill>
          <a:blip r:embed="rId3"/>
          <a:stretch>
            <a:fillRect/>
          </a:stretch>
        </p:blipFill>
        <p:spPr>
          <a:xfrm>
            <a:off x="326508" y="4784651"/>
            <a:ext cx="7810500" cy="1771650"/>
          </a:xfrm>
          <a:prstGeom prst="rect">
            <a:avLst/>
          </a:prstGeom>
        </p:spPr>
      </p:pic>
    </p:spTree>
    <p:extLst>
      <p:ext uri="{BB962C8B-B14F-4D97-AF65-F5344CB8AC3E}">
        <p14:creationId xmlns:p14="http://schemas.microsoft.com/office/powerpoint/2010/main" val="2135761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7985051" cy="1143000"/>
          </a:xfrm>
        </p:spPr>
        <p:txBody>
          <a:bodyPr>
            <a:normAutofit fontScale="90000"/>
          </a:bodyPr>
          <a:lstStyle/>
          <a:p>
            <a:r>
              <a:rPr lang="en-US" b="1" i="0" dirty="0"/>
              <a:t>Intellectual and Cognitive Disabilities</a:t>
            </a:r>
          </a:p>
        </p:txBody>
      </p:sp>
      <p:sp>
        <p:nvSpPr>
          <p:cNvPr id="3" name="Content Placeholder 2"/>
          <p:cNvSpPr>
            <a:spLocks noGrp="1"/>
          </p:cNvSpPr>
          <p:nvPr>
            <p:ph idx="1"/>
          </p:nvPr>
        </p:nvSpPr>
        <p:spPr>
          <a:xfrm>
            <a:off x="2483708" y="1644473"/>
            <a:ext cx="5823074" cy="4938889"/>
          </a:xfrm>
        </p:spPr>
        <p:txBody>
          <a:bodyPr>
            <a:normAutofit lnSpcReduction="10000"/>
          </a:bodyPr>
          <a:lstStyle/>
          <a:p>
            <a:pPr indent="-342900">
              <a:buClr>
                <a:schemeClr val="tx2"/>
              </a:buClr>
            </a:pPr>
            <a:r>
              <a:rPr lang="en-US" sz="3200" b="0" i="0" dirty="0">
                <a:solidFill>
                  <a:schemeClr val="tx2"/>
                </a:solidFill>
              </a:rPr>
              <a:t>Ask additional questions to clarify any information a patient may be sharing with you.</a:t>
            </a:r>
          </a:p>
          <a:p>
            <a:pPr indent="-342900">
              <a:buClr>
                <a:schemeClr val="tx2"/>
              </a:buClr>
            </a:pPr>
            <a:r>
              <a:rPr lang="en-US" sz="3200" b="0" i="0" dirty="0">
                <a:solidFill>
                  <a:schemeClr val="tx2"/>
                </a:solidFill>
              </a:rPr>
              <a:t>Reduce distractions.</a:t>
            </a:r>
          </a:p>
          <a:p>
            <a:pPr indent="-342900">
              <a:buClr>
                <a:schemeClr val="tx2"/>
              </a:buClr>
            </a:pPr>
            <a:r>
              <a:rPr lang="en-US" sz="3200" b="0" i="0" dirty="0">
                <a:solidFill>
                  <a:schemeClr val="tx2"/>
                </a:solidFill>
              </a:rPr>
              <a:t>Use pictures or objects to convey meaning, if appropriate.</a:t>
            </a:r>
          </a:p>
          <a:p>
            <a:pPr indent="-342900">
              <a:buClr>
                <a:schemeClr val="tx2"/>
              </a:buClr>
            </a:pPr>
            <a:r>
              <a:rPr lang="en-US" sz="3200" b="0" i="0" dirty="0">
                <a:solidFill>
                  <a:schemeClr val="tx2"/>
                </a:solidFill>
              </a:rPr>
              <a:t>Allow a “wait time” for the patient to process information or respond to a question or to make a comment.</a:t>
            </a:r>
          </a:p>
        </p:txBody>
      </p:sp>
      <p:sp>
        <p:nvSpPr>
          <p:cNvPr id="4" name="Slide Number Placeholder 3"/>
          <p:cNvSpPr>
            <a:spLocks noGrp="1"/>
          </p:cNvSpPr>
          <p:nvPr>
            <p:ph type="sldNum" sz="quarter" idx="12"/>
          </p:nvPr>
        </p:nvSpPr>
        <p:spPr/>
        <p:txBody>
          <a:bodyPr/>
          <a:lstStyle/>
          <a:p>
            <a:fld id="{5EFB8B5A-A59D-46A1-A30E-E76D732BA22D}" type="slidenum">
              <a:rPr lang="en-US" smtClean="0"/>
              <a:t>21</a:t>
            </a:fld>
            <a:endParaRPr lang="en-US"/>
          </a:p>
        </p:txBody>
      </p:sp>
      <p:pic>
        <p:nvPicPr>
          <p:cNvPr id="6" name="Picture 5" descr="Young girl reading a book&#10;&#10;">
            <a:extLst>
              <a:ext uri="{FF2B5EF4-FFF2-40B4-BE49-F238E27FC236}">
                <a16:creationId xmlns:a16="http://schemas.microsoft.com/office/drawing/2014/main" id="{EED007E8-5015-4C7C-BF31-2DA5C235432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5480" y="1644473"/>
            <a:ext cx="2038228" cy="1581665"/>
          </a:xfrm>
          <a:prstGeom prst="rect">
            <a:avLst/>
          </a:prstGeom>
        </p:spPr>
      </p:pic>
      <p:pic>
        <p:nvPicPr>
          <p:cNvPr id="9" name="Picture 8" descr="Woman reading a chart to a boy">
            <a:extLst>
              <a:ext uri="{FF2B5EF4-FFF2-40B4-BE49-F238E27FC236}">
                <a16:creationId xmlns:a16="http://schemas.microsoft.com/office/drawing/2014/main" id="{1F860485-194B-41BE-8AD9-BE8E6E529DF3}"/>
              </a:ext>
            </a:extLst>
          </p:cNvPr>
          <p:cNvPicPr>
            <a:picLocks noChangeAspect="1"/>
          </p:cNvPicPr>
          <p:nvPr/>
        </p:nvPicPr>
        <p:blipFill>
          <a:blip r:embed="rId4"/>
          <a:stretch>
            <a:fillRect/>
          </a:stretch>
        </p:blipFill>
        <p:spPr>
          <a:xfrm>
            <a:off x="445480" y="4802472"/>
            <a:ext cx="2038228" cy="1600233"/>
          </a:xfrm>
          <a:prstGeom prst="rect">
            <a:avLst/>
          </a:prstGeom>
        </p:spPr>
      </p:pic>
      <p:pic>
        <p:nvPicPr>
          <p:cNvPr id="11" name="Picture 10" descr="A group of people sitting at a table&#10;&#10;">
            <a:extLst>
              <a:ext uri="{FF2B5EF4-FFF2-40B4-BE49-F238E27FC236}">
                <a16:creationId xmlns:a16="http://schemas.microsoft.com/office/drawing/2014/main" id="{2B2FB388-BADD-4A38-A0F8-48DC8703D4B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45480" y="3338655"/>
            <a:ext cx="2026950" cy="1351300"/>
          </a:xfrm>
          <a:prstGeom prst="rect">
            <a:avLst/>
          </a:prstGeom>
        </p:spPr>
      </p:pic>
    </p:spTree>
    <p:extLst>
      <p:ext uri="{BB962C8B-B14F-4D97-AF65-F5344CB8AC3E}">
        <p14:creationId xmlns:p14="http://schemas.microsoft.com/office/powerpoint/2010/main" val="856112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pPr eaLnBrk="1" hangingPunct="1"/>
            <a:r>
              <a:rPr lang="en-US" altLang="en-US" sz="3600" b="1" i="0" dirty="0"/>
              <a:t>Auxiliary Aids and Services for Individuals with Speech </a:t>
            </a:r>
            <a:r>
              <a:rPr lang="en-US" altLang="en-US" sz="3600" b="1" dirty="0"/>
              <a:t>Disabilities </a:t>
            </a:r>
            <a:endParaRPr lang="en-US" altLang="en-US" sz="3600" b="1" i="0" dirty="0"/>
          </a:p>
        </p:txBody>
      </p:sp>
      <p:sp>
        <p:nvSpPr>
          <p:cNvPr id="8195" name="Content Placeholder 2"/>
          <p:cNvSpPr>
            <a:spLocks noGrp="1"/>
          </p:cNvSpPr>
          <p:nvPr>
            <p:ph idx="1"/>
          </p:nvPr>
        </p:nvSpPr>
        <p:spPr>
          <a:xfrm>
            <a:off x="479425" y="1600200"/>
            <a:ext cx="7941561" cy="5082822"/>
          </a:xfrm>
        </p:spPr>
        <p:txBody>
          <a:bodyPr rtlCol="0">
            <a:noAutofit/>
          </a:bodyPr>
          <a:lstStyle/>
          <a:p>
            <a:pPr indent="-342900" eaLnBrk="1" fontAlgn="auto" hangingPunct="1">
              <a:spcAft>
                <a:spcPts val="0"/>
              </a:spcAft>
              <a:buClr>
                <a:schemeClr val="tx2"/>
              </a:buClr>
              <a:buFont typeface="Arial" pitchFamily="34" charset="0"/>
              <a:buChar char="•"/>
              <a:defRPr/>
            </a:pPr>
            <a:r>
              <a:rPr lang="en-US" sz="3300" b="0" i="0" dirty="0">
                <a:solidFill>
                  <a:schemeClr val="tx2"/>
                </a:solidFill>
              </a:rPr>
              <a:t>speech synthesizers* </a:t>
            </a:r>
          </a:p>
          <a:p>
            <a:pPr indent="-342900" eaLnBrk="1" fontAlgn="auto" hangingPunct="1">
              <a:spcAft>
                <a:spcPts val="0"/>
              </a:spcAft>
              <a:buClr>
                <a:schemeClr val="tx2"/>
              </a:buClr>
              <a:buFont typeface="Arial" pitchFamily="34" charset="0"/>
              <a:buChar char="•"/>
              <a:defRPr/>
            </a:pPr>
            <a:r>
              <a:rPr lang="en-US" sz="3300" b="0" i="0" dirty="0">
                <a:solidFill>
                  <a:schemeClr val="tx2"/>
                </a:solidFill>
              </a:rPr>
              <a:t>communication boards* </a:t>
            </a:r>
          </a:p>
          <a:p>
            <a:pPr indent="-342900" eaLnBrk="1" fontAlgn="auto" hangingPunct="1">
              <a:spcAft>
                <a:spcPts val="0"/>
              </a:spcAft>
              <a:buClr>
                <a:schemeClr val="tx2"/>
              </a:buClr>
              <a:buFont typeface="Arial" pitchFamily="34" charset="0"/>
              <a:buChar char="•"/>
              <a:defRPr/>
            </a:pPr>
            <a:r>
              <a:rPr lang="en-US" sz="3300" b="0" i="0" dirty="0">
                <a:solidFill>
                  <a:schemeClr val="tx2"/>
                </a:solidFill>
              </a:rPr>
              <a:t>sign language interpreting </a:t>
            </a:r>
          </a:p>
          <a:p>
            <a:pPr indent="-342900" eaLnBrk="1" fontAlgn="auto" hangingPunct="1">
              <a:spcAft>
                <a:spcPts val="0"/>
              </a:spcAft>
              <a:buClr>
                <a:schemeClr val="tx2"/>
              </a:buClr>
              <a:buFont typeface="Arial" pitchFamily="34" charset="0"/>
              <a:buChar char="•"/>
              <a:defRPr/>
            </a:pPr>
            <a:r>
              <a:rPr lang="en-US" sz="3300" b="0" i="0" dirty="0">
                <a:solidFill>
                  <a:schemeClr val="tx2"/>
                </a:solidFill>
              </a:rPr>
              <a:t>access to laptop computer/keyboard for typed communication, tablets/iPad, etc. </a:t>
            </a:r>
          </a:p>
          <a:p>
            <a:pPr marL="0" indent="0" eaLnBrk="1" fontAlgn="auto" hangingPunct="1">
              <a:spcAft>
                <a:spcPts val="0"/>
              </a:spcAft>
              <a:buFont typeface="Arial" pitchFamily="34" charset="0"/>
              <a:buNone/>
              <a:defRPr/>
            </a:pPr>
            <a:endParaRPr lang="en-US" sz="1000" b="0" i="0" dirty="0">
              <a:solidFill>
                <a:schemeClr val="tx2"/>
              </a:solidFill>
            </a:endParaRPr>
          </a:p>
          <a:p>
            <a:pPr marL="457200" indent="-234950" eaLnBrk="1" fontAlgn="auto" hangingPunct="1">
              <a:spcAft>
                <a:spcPts val="0"/>
              </a:spcAft>
              <a:buFont typeface="Arial" pitchFamily="34" charset="0"/>
              <a:buNone/>
              <a:tabLst>
                <a:tab pos="457200" algn="l"/>
              </a:tabLst>
              <a:defRPr/>
            </a:pPr>
            <a:r>
              <a:rPr lang="en-US" sz="3200" b="0" i="0" dirty="0">
                <a:solidFill>
                  <a:schemeClr val="tx2"/>
                </a:solidFill>
              </a:rPr>
              <a:t>*	</a:t>
            </a:r>
            <a:r>
              <a:rPr lang="en-US" sz="2500" b="0" i="0" dirty="0">
                <a:solidFill>
                  <a:schemeClr val="tx2"/>
                </a:solidFill>
              </a:rPr>
              <a:t>Speech synthesizers and communication boards are personal devices. Medical offices should allow individuals to bring them and use them for effective communication purposes.</a:t>
            </a:r>
          </a:p>
        </p:txBody>
      </p:sp>
      <p:sp>
        <p:nvSpPr>
          <p:cNvPr id="2" name="Slide Number Placeholder 1"/>
          <p:cNvSpPr>
            <a:spLocks noGrp="1"/>
          </p:cNvSpPr>
          <p:nvPr>
            <p:ph type="sldNum" sz="quarter" idx="12"/>
          </p:nvPr>
        </p:nvSpPr>
        <p:spPr/>
        <p:txBody>
          <a:bodyPr/>
          <a:lstStyle/>
          <a:p>
            <a:fld id="{5EFB8B5A-A59D-46A1-A30E-E76D732BA22D}" type="slidenum">
              <a:rPr lang="en-US" smtClean="0"/>
              <a:t>22</a:t>
            </a:fld>
            <a:endParaRPr lang="en-US"/>
          </a:p>
        </p:txBody>
      </p:sp>
    </p:spTree>
    <p:extLst>
      <p:ext uri="{BB962C8B-B14F-4D97-AF65-F5344CB8AC3E}">
        <p14:creationId xmlns:p14="http://schemas.microsoft.com/office/powerpoint/2010/main" val="2396975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pPr eaLnBrk="1" hangingPunct="1"/>
            <a:r>
              <a:rPr lang="en-US" altLang="en-US" sz="3600" b="1" i="0" dirty="0"/>
              <a:t>Auxiliary Aids and Services for Individuals who are Deaf of Hard of Hearing</a:t>
            </a:r>
          </a:p>
        </p:txBody>
      </p:sp>
      <p:sp>
        <p:nvSpPr>
          <p:cNvPr id="8195" name="Content Placeholder 2"/>
          <p:cNvSpPr>
            <a:spLocks noGrp="1"/>
          </p:cNvSpPr>
          <p:nvPr>
            <p:ph idx="1"/>
          </p:nvPr>
        </p:nvSpPr>
        <p:spPr>
          <a:xfrm>
            <a:off x="479426" y="1600200"/>
            <a:ext cx="7952194" cy="4876800"/>
          </a:xfrm>
        </p:spPr>
        <p:txBody>
          <a:bodyPr rtlCol="0">
            <a:normAutofit fontScale="92500" lnSpcReduction="10000"/>
          </a:bodyPr>
          <a:lstStyle/>
          <a:p>
            <a:pPr indent="-342900" eaLnBrk="1" fontAlgn="auto" hangingPunct="1">
              <a:spcAft>
                <a:spcPts val="0"/>
              </a:spcAft>
              <a:buClr>
                <a:schemeClr val="tx2"/>
              </a:buClr>
              <a:buFont typeface="Arial" pitchFamily="34" charset="0"/>
              <a:buChar char="•"/>
              <a:defRPr/>
            </a:pPr>
            <a:r>
              <a:rPr lang="en-US" sz="3200" b="0" i="0" dirty="0">
                <a:solidFill>
                  <a:schemeClr val="tx2"/>
                </a:solidFill>
              </a:rPr>
              <a:t>qualified ASL interpreters </a:t>
            </a:r>
          </a:p>
          <a:p>
            <a:pPr indent="-342900" eaLnBrk="1" fontAlgn="auto" hangingPunct="1">
              <a:spcAft>
                <a:spcPts val="0"/>
              </a:spcAft>
              <a:buClr>
                <a:schemeClr val="tx2"/>
              </a:buClr>
              <a:buFont typeface="Arial" pitchFamily="34" charset="0"/>
              <a:buChar char="•"/>
              <a:defRPr/>
            </a:pPr>
            <a:r>
              <a:rPr lang="en-US" sz="3200" b="0" i="0" dirty="0">
                <a:solidFill>
                  <a:schemeClr val="tx2"/>
                </a:solidFill>
              </a:rPr>
              <a:t>note-takers </a:t>
            </a:r>
          </a:p>
          <a:p>
            <a:pPr indent="-342900" eaLnBrk="1" fontAlgn="auto" hangingPunct="1">
              <a:spcAft>
                <a:spcPts val="0"/>
              </a:spcAft>
              <a:buClr>
                <a:schemeClr val="tx2"/>
              </a:buClr>
              <a:buFont typeface="Arial" pitchFamily="34" charset="0"/>
              <a:buChar char="•"/>
              <a:defRPr/>
            </a:pPr>
            <a:r>
              <a:rPr lang="en-US" sz="3200" b="0" i="0" dirty="0">
                <a:solidFill>
                  <a:schemeClr val="tx2"/>
                </a:solidFill>
              </a:rPr>
              <a:t>written materials </a:t>
            </a:r>
          </a:p>
          <a:p>
            <a:pPr indent="-342900" eaLnBrk="1" fontAlgn="auto" hangingPunct="1">
              <a:spcAft>
                <a:spcPts val="0"/>
              </a:spcAft>
              <a:buClr>
                <a:schemeClr val="tx2"/>
              </a:buClr>
              <a:buFont typeface="Arial" pitchFamily="34" charset="0"/>
              <a:buChar char="•"/>
              <a:defRPr/>
            </a:pPr>
            <a:r>
              <a:rPr lang="en-US" sz="3200" b="0" i="0" dirty="0">
                <a:solidFill>
                  <a:schemeClr val="tx2"/>
                </a:solidFill>
              </a:rPr>
              <a:t>assistive listening systems/devices </a:t>
            </a:r>
          </a:p>
          <a:p>
            <a:pPr indent="-342900" eaLnBrk="1" fontAlgn="auto" hangingPunct="1">
              <a:spcAft>
                <a:spcPts val="0"/>
              </a:spcAft>
              <a:buClr>
                <a:schemeClr val="tx2"/>
              </a:buClr>
              <a:buFont typeface="Arial" pitchFamily="34" charset="0"/>
              <a:buChar char="•"/>
              <a:defRPr/>
            </a:pPr>
            <a:r>
              <a:rPr lang="en-US" sz="3200" b="0" i="0" dirty="0">
                <a:solidFill>
                  <a:schemeClr val="tx2"/>
                </a:solidFill>
              </a:rPr>
              <a:t>closed caption decoders, open and closed captioning </a:t>
            </a:r>
          </a:p>
          <a:p>
            <a:pPr indent="-342900" eaLnBrk="1" fontAlgn="auto" hangingPunct="1">
              <a:spcAft>
                <a:spcPts val="0"/>
              </a:spcAft>
              <a:buClr>
                <a:schemeClr val="tx2"/>
              </a:buClr>
              <a:buFont typeface="Arial" pitchFamily="34" charset="0"/>
              <a:buChar char="•"/>
              <a:defRPr/>
            </a:pPr>
            <a:r>
              <a:rPr lang="en-US" sz="3200" b="0" i="0" dirty="0">
                <a:solidFill>
                  <a:schemeClr val="tx2"/>
                </a:solidFill>
              </a:rPr>
              <a:t>TTYs/TDDs, telephone relay service, video phones, and video relay service </a:t>
            </a:r>
          </a:p>
          <a:p>
            <a:pPr indent="-342900" eaLnBrk="1" fontAlgn="auto" hangingPunct="1">
              <a:spcAft>
                <a:spcPts val="0"/>
              </a:spcAft>
              <a:buClr>
                <a:schemeClr val="tx2"/>
              </a:buClr>
              <a:buFont typeface="Arial" pitchFamily="34" charset="0"/>
              <a:buChar char="•"/>
              <a:defRPr/>
            </a:pPr>
            <a:r>
              <a:rPr lang="en-US" sz="3200" b="0" i="0" dirty="0">
                <a:solidFill>
                  <a:schemeClr val="tx2"/>
                </a:solidFill>
              </a:rPr>
              <a:t>Communication Access Real-time Translation </a:t>
            </a:r>
          </a:p>
          <a:p>
            <a:pPr indent="-342900" eaLnBrk="1" fontAlgn="auto" hangingPunct="1">
              <a:spcAft>
                <a:spcPts val="0"/>
              </a:spcAft>
              <a:buClr>
                <a:schemeClr val="tx2"/>
              </a:buClr>
              <a:buFont typeface="Arial" pitchFamily="34" charset="0"/>
              <a:buChar char="•"/>
              <a:defRPr/>
            </a:pPr>
            <a:r>
              <a:rPr lang="en-US" sz="3200" b="0" i="0" dirty="0">
                <a:solidFill>
                  <a:schemeClr val="tx2"/>
                </a:solidFill>
              </a:rPr>
              <a:t>exchange of written notes.</a:t>
            </a:r>
          </a:p>
          <a:p>
            <a:pPr eaLnBrk="1" fontAlgn="auto" hangingPunct="1">
              <a:spcAft>
                <a:spcPts val="0"/>
              </a:spcAft>
              <a:buFont typeface="Arial" pitchFamily="34" charset="0"/>
              <a:buChar char="•"/>
              <a:defRPr/>
            </a:pPr>
            <a:endParaRPr lang="en-US" dirty="0"/>
          </a:p>
        </p:txBody>
      </p:sp>
      <p:sp>
        <p:nvSpPr>
          <p:cNvPr id="2" name="Slide Number Placeholder 1"/>
          <p:cNvSpPr>
            <a:spLocks noGrp="1"/>
          </p:cNvSpPr>
          <p:nvPr>
            <p:ph type="sldNum" sz="quarter" idx="12"/>
          </p:nvPr>
        </p:nvSpPr>
        <p:spPr/>
        <p:txBody>
          <a:bodyPr/>
          <a:lstStyle/>
          <a:p>
            <a:fld id="{5EFB8B5A-A59D-46A1-A30E-E76D732BA22D}" type="slidenum">
              <a:rPr lang="en-US" smtClean="0"/>
              <a:t>23</a:t>
            </a:fld>
            <a:endParaRPr lang="en-US"/>
          </a:p>
        </p:txBody>
      </p:sp>
    </p:spTree>
    <p:extLst>
      <p:ext uri="{BB962C8B-B14F-4D97-AF65-F5344CB8AC3E}">
        <p14:creationId xmlns:p14="http://schemas.microsoft.com/office/powerpoint/2010/main" val="842041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a:bodyPr>
          <a:lstStyle/>
          <a:p>
            <a:pPr eaLnBrk="1" hangingPunct="1"/>
            <a:r>
              <a:rPr lang="en-US" altLang="en-US" sz="6000" b="1" i="0" dirty="0"/>
              <a:t>Deafness </a:t>
            </a:r>
          </a:p>
        </p:txBody>
      </p:sp>
      <p:sp>
        <p:nvSpPr>
          <p:cNvPr id="24579" name="Content Placeholder 2"/>
          <p:cNvSpPr>
            <a:spLocks noGrp="1"/>
          </p:cNvSpPr>
          <p:nvPr>
            <p:ph idx="1"/>
          </p:nvPr>
        </p:nvSpPr>
        <p:spPr>
          <a:xfrm>
            <a:off x="479426" y="1600200"/>
            <a:ext cx="7962826" cy="3120656"/>
          </a:xfrm>
        </p:spPr>
        <p:txBody>
          <a:bodyPr>
            <a:normAutofit/>
          </a:bodyPr>
          <a:lstStyle/>
          <a:p>
            <a:pPr marL="0" indent="0" eaLnBrk="1" hangingPunct="1">
              <a:buFont typeface="Arial" charset="0"/>
              <a:buNone/>
            </a:pPr>
            <a:r>
              <a:rPr lang="en-US" altLang="en-US" sz="3200" b="0" i="0" dirty="0">
                <a:solidFill>
                  <a:schemeClr val="tx2"/>
                </a:solidFill>
              </a:rPr>
              <a:t>For individuals who are deaf and use sign language, the most effective auxiliary aid or service which a medical office can provide is usually the service of </a:t>
            </a:r>
            <a:r>
              <a:rPr lang="en-US" altLang="en-US" sz="3200" b="0" i="0" u="sng" dirty="0">
                <a:solidFill>
                  <a:schemeClr val="tx2"/>
                </a:solidFill>
              </a:rPr>
              <a:t>qualified sign language interpreters</a:t>
            </a:r>
            <a:r>
              <a:rPr lang="en-US" altLang="en-US" sz="3200" b="0" i="0" dirty="0">
                <a:solidFill>
                  <a:schemeClr val="tx2"/>
                </a:solidFill>
              </a:rPr>
              <a:t>, who are trained in medical terminology.</a:t>
            </a:r>
          </a:p>
        </p:txBody>
      </p:sp>
      <p:sp>
        <p:nvSpPr>
          <p:cNvPr id="2" name="Slide Number Placeholder 1"/>
          <p:cNvSpPr>
            <a:spLocks noGrp="1"/>
          </p:cNvSpPr>
          <p:nvPr>
            <p:ph type="sldNum" sz="quarter" idx="12"/>
          </p:nvPr>
        </p:nvSpPr>
        <p:spPr/>
        <p:txBody>
          <a:bodyPr/>
          <a:lstStyle/>
          <a:p>
            <a:fld id="{5EFB8B5A-A59D-46A1-A30E-E76D732BA22D}" type="slidenum">
              <a:rPr lang="en-US" smtClean="0"/>
              <a:t>24</a:t>
            </a:fld>
            <a:endParaRPr lang="en-US"/>
          </a:p>
        </p:txBody>
      </p:sp>
      <p:pic>
        <p:nvPicPr>
          <p:cNvPr id="3" name="Picture 2" descr="3 photos of deaf people in different settings">
            <a:extLst>
              <a:ext uri="{FF2B5EF4-FFF2-40B4-BE49-F238E27FC236}">
                <a16:creationId xmlns:a16="http://schemas.microsoft.com/office/drawing/2014/main" id="{DF5F7F9C-E415-4E40-8C97-6EEF3917FBFB}"/>
              </a:ext>
            </a:extLst>
          </p:cNvPr>
          <p:cNvPicPr>
            <a:picLocks noChangeAspect="1"/>
          </p:cNvPicPr>
          <p:nvPr/>
        </p:nvPicPr>
        <p:blipFill>
          <a:blip r:embed="rId3"/>
          <a:stretch>
            <a:fillRect/>
          </a:stretch>
        </p:blipFill>
        <p:spPr>
          <a:xfrm>
            <a:off x="66675" y="4744793"/>
            <a:ext cx="8290516" cy="1795338"/>
          </a:xfrm>
          <a:prstGeom prst="rect">
            <a:avLst/>
          </a:prstGeom>
        </p:spPr>
      </p:pic>
    </p:spTree>
    <p:extLst>
      <p:ext uri="{BB962C8B-B14F-4D97-AF65-F5344CB8AC3E}">
        <p14:creationId xmlns:p14="http://schemas.microsoft.com/office/powerpoint/2010/main" val="3025448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917E21F-5840-45C5-B84B-5D416218AD2A}"/>
              </a:ext>
            </a:extLst>
          </p:cNvPr>
          <p:cNvSpPr>
            <a:spLocks noGrp="1"/>
          </p:cNvSpPr>
          <p:nvPr>
            <p:ph type="title"/>
          </p:nvPr>
        </p:nvSpPr>
        <p:spPr/>
        <p:txBody>
          <a:bodyPr/>
          <a:lstStyle/>
          <a:p>
            <a:r>
              <a:rPr lang="en-US" dirty="0"/>
              <a:t>Effective Comm.</a:t>
            </a:r>
          </a:p>
        </p:txBody>
      </p:sp>
      <p:sp>
        <p:nvSpPr>
          <p:cNvPr id="4" name="Slide Number Placeholder 3"/>
          <p:cNvSpPr>
            <a:spLocks noGrp="1"/>
          </p:cNvSpPr>
          <p:nvPr>
            <p:ph type="sldNum" sz="quarter" idx="12"/>
          </p:nvPr>
        </p:nvSpPr>
        <p:spPr/>
        <p:txBody>
          <a:bodyPr/>
          <a:lstStyle/>
          <a:p>
            <a:fld id="{5EFB8B5A-A59D-46A1-A30E-E76D732BA22D}" type="slidenum">
              <a:rPr lang="en-US" smtClean="0"/>
              <a:t>25</a:t>
            </a:fld>
            <a:endParaRPr lang="en-US"/>
          </a:p>
        </p:txBody>
      </p:sp>
      <p:pic>
        <p:nvPicPr>
          <p:cNvPr id="4098" name="Picture 2" descr="Patient telling doctor symptoms with ASL interpreter" title="asl"/>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292628" y="690563"/>
            <a:ext cx="8016875" cy="547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370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r>
              <a:rPr lang="en-US" altLang="en-US" sz="5400" b="1" i="0" dirty="0"/>
              <a:t>Common Scenario</a:t>
            </a:r>
          </a:p>
        </p:txBody>
      </p:sp>
      <p:sp>
        <p:nvSpPr>
          <p:cNvPr id="18435" name="Content Placeholder 2"/>
          <p:cNvSpPr>
            <a:spLocks noGrp="1"/>
          </p:cNvSpPr>
          <p:nvPr>
            <p:ph idx="1"/>
          </p:nvPr>
        </p:nvSpPr>
        <p:spPr>
          <a:xfrm>
            <a:off x="457200" y="1600200"/>
            <a:ext cx="7974419" cy="5071533"/>
          </a:xfrm>
        </p:spPr>
        <p:txBody>
          <a:bodyPr>
            <a:normAutofit/>
          </a:bodyPr>
          <a:lstStyle/>
          <a:p>
            <a:pPr marL="0" indent="0">
              <a:buNone/>
              <a:defRPr/>
            </a:pPr>
            <a:r>
              <a:rPr lang="en-US" sz="4800" b="0" i="0" dirty="0">
                <a:solidFill>
                  <a:schemeClr val="tx2"/>
                </a:solidFill>
              </a:rPr>
              <a:t>A deaf patient ended up in hospital after a heart attack, attributed to medical error (medication prescribed without benefit of an interpreter)</a:t>
            </a:r>
          </a:p>
          <a:p>
            <a:pPr marL="0" indent="0">
              <a:buFont typeface="Arial" charset="0"/>
              <a:buNone/>
              <a:defRPr/>
            </a:pPr>
            <a:r>
              <a:rPr lang="en-US" sz="2400" b="0" i="0" dirty="0">
                <a:solidFill>
                  <a:schemeClr val="tx2"/>
                </a:solidFill>
              </a:rPr>
              <a:t>	(Medical Interpreting Task Force, WA State)</a:t>
            </a:r>
          </a:p>
        </p:txBody>
      </p:sp>
      <p:sp>
        <p:nvSpPr>
          <p:cNvPr id="2" name="Slide Number Placeholder 1"/>
          <p:cNvSpPr>
            <a:spLocks noGrp="1"/>
          </p:cNvSpPr>
          <p:nvPr>
            <p:ph type="sldNum" sz="quarter" idx="12"/>
          </p:nvPr>
        </p:nvSpPr>
        <p:spPr/>
        <p:txBody>
          <a:bodyPr/>
          <a:lstStyle/>
          <a:p>
            <a:fld id="{5EFB8B5A-A59D-46A1-A30E-E76D732BA22D}" type="slidenum">
              <a:rPr lang="en-US" smtClean="0"/>
              <a:t>26</a:t>
            </a:fld>
            <a:endParaRPr lang="en-US"/>
          </a:p>
        </p:txBody>
      </p:sp>
    </p:spTree>
    <p:extLst>
      <p:ext uri="{BB962C8B-B14F-4D97-AF65-F5344CB8AC3E}">
        <p14:creationId xmlns:p14="http://schemas.microsoft.com/office/powerpoint/2010/main" val="3052826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413" y="274638"/>
            <a:ext cx="8207375" cy="1143000"/>
          </a:xfrm>
        </p:spPr>
        <p:txBody>
          <a:bodyPr rtlCol="0">
            <a:noAutofit/>
          </a:bodyPr>
          <a:lstStyle/>
          <a:p>
            <a:pPr eaLnBrk="1" fontAlgn="auto" hangingPunct="1">
              <a:spcAft>
                <a:spcPts val="0"/>
              </a:spcAft>
              <a:defRPr/>
            </a:pPr>
            <a:r>
              <a:rPr lang="en-US" sz="4000" b="1" i="0" dirty="0"/>
              <a:t>Qualified Sign Language Interpreter </a:t>
            </a:r>
          </a:p>
        </p:txBody>
      </p:sp>
      <p:sp>
        <p:nvSpPr>
          <p:cNvPr id="27651" name="Content Placeholder 2"/>
          <p:cNvSpPr>
            <a:spLocks noGrp="1"/>
          </p:cNvSpPr>
          <p:nvPr>
            <p:ph idx="1"/>
          </p:nvPr>
        </p:nvSpPr>
        <p:spPr>
          <a:xfrm>
            <a:off x="493713" y="1512888"/>
            <a:ext cx="7927273" cy="4876800"/>
          </a:xfrm>
        </p:spPr>
        <p:txBody>
          <a:bodyPr/>
          <a:lstStyle/>
          <a:p>
            <a:pPr marL="0" indent="0" eaLnBrk="1" hangingPunct="1">
              <a:buFont typeface="Arial" charset="0"/>
              <a:buNone/>
            </a:pPr>
            <a:r>
              <a:rPr lang="en-US" altLang="en-US" sz="3200" b="0" i="0" dirty="0">
                <a:solidFill>
                  <a:schemeClr val="tx2"/>
                </a:solidFill>
              </a:rPr>
              <a:t>“An interpreter who, via a video remote interpreting (VRI) service or an on-site appearance, is able to interpret effectively, accurately, and impartially, both receptively and expressively, using any necessary specialized vocabulary... includes sign language interpreters, oral transliterators and cued-language transliterators”. </a:t>
            </a:r>
          </a:p>
          <a:p>
            <a:pPr marL="0" indent="0" eaLnBrk="1" hangingPunct="1">
              <a:buFont typeface="Arial" charset="0"/>
              <a:buNone/>
            </a:pPr>
            <a:r>
              <a:rPr lang="en-US" altLang="en-US" sz="2800" b="0" i="0" dirty="0">
                <a:solidFill>
                  <a:schemeClr val="tx2"/>
                </a:solidFill>
              </a:rPr>
              <a:t>	</a:t>
            </a:r>
            <a:r>
              <a:rPr lang="en-US" altLang="en-US" sz="2400" b="0" i="0" dirty="0">
                <a:solidFill>
                  <a:schemeClr val="tx2"/>
                </a:solidFill>
              </a:rPr>
              <a:t>28 C.F.R. § 35.104</a:t>
            </a:r>
            <a:endParaRPr lang="en-US" altLang="en-US" sz="2800" b="0" i="0" dirty="0">
              <a:solidFill>
                <a:schemeClr val="tx2"/>
              </a:solidFill>
            </a:endParaRPr>
          </a:p>
        </p:txBody>
      </p:sp>
      <p:sp>
        <p:nvSpPr>
          <p:cNvPr id="3" name="Slide Number Placeholder 2"/>
          <p:cNvSpPr>
            <a:spLocks noGrp="1"/>
          </p:cNvSpPr>
          <p:nvPr>
            <p:ph type="sldNum" sz="quarter" idx="12"/>
          </p:nvPr>
        </p:nvSpPr>
        <p:spPr/>
        <p:txBody>
          <a:bodyPr/>
          <a:lstStyle/>
          <a:p>
            <a:fld id="{5EFB8B5A-A59D-46A1-A30E-E76D732BA22D}" type="slidenum">
              <a:rPr lang="en-US" smtClean="0"/>
              <a:t>27</a:t>
            </a:fld>
            <a:endParaRPr lang="en-US"/>
          </a:p>
        </p:txBody>
      </p:sp>
    </p:spTree>
    <p:extLst>
      <p:ext uri="{BB962C8B-B14F-4D97-AF65-F5344CB8AC3E}">
        <p14:creationId xmlns:p14="http://schemas.microsoft.com/office/powerpoint/2010/main" val="3810634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a:bodyPr>
          <a:lstStyle/>
          <a:p>
            <a:r>
              <a:rPr lang="en-US" altLang="en-US" sz="5400" b="1" i="0" dirty="0"/>
              <a:t>Common Scenarios</a:t>
            </a:r>
          </a:p>
        </p:txBody>
      </p:sp>
      <p:sp>
        <p:nvSpPr>
          <p:cNvPr id="3" name="Content Placeholder 2"/>
          <p:cNvSpPr>
            <a:spLocks noGrp="1"/>
          </p:cNvSpPr>
          <p:nvPr>
            <p:ph idx="1"/>
          </p:nvPr>
        </p:nvSpPr>
        <p:spPr>
          <a:xfrm>
            <a:off x="471488" y="1354138"/>
            <a:ext cx="7949498" cy="3302922"/>
          </a:xfrm>
        </p:spPr>
        <p:txBody>
          <a:bodyPr>
            <a:normAutofit/>
          </a:bodyPr>
          <a:lstStyle/>
          <a:p>
            <a:pPr>
              <a:defRPr/>
            </a:pPr>
            <a:r>
              <a:rPr lang="en-US" sz="3200" b="0" i="0" dirty="0">
                <a:solidFill>
                  <a:schemeClr val="tx2"/>
                </a:solidFill>
              </a:rPr>
              <a:t>Asking sick children to interpret for their deaf parent </a:t>
            </a:r>
          </a:p>
          <a:p>
            <a:pPr>
              <a:defRPr/>
            </a:pPr>
            <a:r>
              <a:rPr lang="en-US" sz="3200" b="0" i="0" dirty="0">
                <a:solidFill>
                  <a:schemeClr val="tx2"/>
                </a:solidFill>
              </a:rPr>
              <a:t>Pressuring a deaf man to lip-read and interpret for his deaf-blind wife</a:t>
            </a:r>
          </a:p>
          <a:p>
            <a:pPr>
              <a:defRPr/>
            </a:pPr>
            <a:r>
              <a:rPr lang="en-US" sz="3200" b="0" i="0" dirty="0">
                <a:solidFill>
                  <a:schemeClr val="tx2"/>
                </a:solidFill>
              </a:rPr>
              <a:t>Ignoring request (including repeated requests) and relying on written notes</a:t>
            </a:r>
          </a:p>
        </p:txBody>
      </p:sp>
      <p:sp>
        <p:nvSpPr>
          <p:cNvPr id="2" name="Slide Number Placeholder 1"/>
          <p:cNvSpPr>
            <a:spLocks noGrp="1"/>
          </p:cNvSpPr>
          <p:nvPr>
            <p:ph type="sldNum" sz="quarter" idx="12"/>
          </p:nvPr>
        </p:nvSpPr>
        <p:spPr/>
        <p:txBody>
          <a:bodyPr/>
          <a:lstStyle/>
          <a:p>
            <a:fld id="{5EFB8B5A-A59D-46A1-A30E-E76D732BA22D}" type="slidenum">
              <a:rPr lang="en-US" smtClean="0"/>
              <a:t>28</a:t>
            </a:fld>
            <a:endParaRPr lang="en-US"/>
          </a:p>
        </p:txBody>
      </p:sp>
      <p:pic>
        <p:nvPicPr>
          <p:cNvPr id="5" name="Picture 4" descr="Boy signing to mother">
            <a:extLst>
              <a:ext uri="{FF2B5EF4-FFF2-40B4-BE49-F238E27FC236}">
                <a16:creationId xmlns:a16="http://schemas.microsoft.com/office/drawing/2014/main" id="{5F5E9C73-05F8-4594-B461-2CCD352101E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1358" y="4653606"/>
            <a:ext cx="3540642" cy="1990708"/>
          </a:xfrm>
          <a:prstGeom prst="rect">
            <a:avLst/>
          </a:prstGeom>
        </p:spPr>
      </p:pic>
      <p:pic>
        <p:nvPicPr>
          <p:cNvPr id="7" name="Picture 6" descr="A group of people sitting at a table with assistive technoogy and using tactile signing.&#10;&#10;">
            <a:extLst>
              <a:ext uri="{FF2B5EF4-FFF2-40B4-BE49-F238E27FC236}">
                <a16:creationId xmlns:a16="http://schemas.microsoft.com/office/drawing/2014/main" id="{185FE807-2242-48FE-A114-A5B78BECF7E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72000" y="4653606"/>
            <a:ext cx="2864510" cy="1990708"/>
          </a:xfrm>
          <a:prstGeom prst="rect">
            <a:avLst/>
          </a:prstGeom>
        </p:spPr>
      </p:pic>
    </p:spTree>
    <p:extLst>
      <p:ext uri="{BB962C8B-B14F-4D97-AF65-F5344CB8AC3E}">
        <p14:creationId xmlns:p14="http://schemas.microsoft.com/office/powerpoint/2010/main" val="2263503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52362" cy="1143000"/>
          </a:xfrm>
        </p:spPr>
        <p:txBody>
          <a:bodyPr rtlCol="0">
            <a:normAutofit fontScale="90000"/>
          </a:bodyPr>
          <a:lstStyle/>
          <a:p>
            <a:pPr eaLnBrk="1" fontAlgn="auto" hangingPunct="1">
              <a:spcAft>
                <a:spcPts val="0"/>
              </a:spcAft>
              <a:defRPr/>
            </a:pPr>
            <a:r>
              <a:rPr lang="en-US" sz="4600" b="1" i="0" dirty="0"/>
              <a:t>Family Members as Interpreters? </a:t>
            </a:r>
          </a:p>
        </p:txBody>
      </p:sp>
      <p:sp>
        <p:nvSpPr>
          <p:cNvPr id="26627" name="Content Placeholder 2"/>
          <p:cNvSpPr>
            <a:spLocks noGrp="1"/>
          </p:cNvSpPr>
          <p:nvPr>
            <p:ph idx="1"/>
          </p:nvPr>
        </p:nvSpPr>
        <p:spPr>
          <a:xfrm>
            <a:off x="2644346" y="1417638"/>
            <a:ext cx="5721178" cy="5310539"/>
          </a:xfrm>
        </p:spPr>
        <p:txBody>
          <a:bodyPr>
            <a:normAutofit lnSpcReduction="10000"/>
          </a:bodyPr>
          <a:lstStyle/>
          <a:p>
            <a:pPr marL="457200" indent="0" eaLnBrk="1" hangingPunct="1">
              <a:buFont typeface="Arial" charset="0"/>
              <a:buNone/>
            </a:pPr>
            <a:r>
              <a:rPr lang="en-US" altLang="en-US" sz="7200" b="1" i="0" u="sng" dirty="0">
                <a:solidFill>
                  <a:schemeClr val="tx2"/>
                </a:solidFill>
              </a:rPr>
              <a:t>No!</a:t>
            </a:r>
          </a:p>
          <a:p>
            <a:pPr marL="0" indent="0" eaLnBrk="1" hangingPunct="1">
              <a:buFont typeface="Arial" charset="0"/>
              <a:buNone/>
            </a:pPr>
            <a:endParaRPr lang="en-US" altLang="en-US" sz="900" b="0" i="0" dirty="0">
              <a:solidFill>
                <a:schemeClr val="tx2"/>
              </a:solidFill>
            </a:endParaRPr>
          </a:p>
          <a:p>
            <a:pPr marL="0" indent="0" eaLnBrk="1" hangingPunct="1">
              <a:buFont typeface="Arial" charset="0"/>
              <a:buNone/>
            </a:pPr>
            <a:r>
              <a:rPr lang="en-US" altLang="en-US" sz="3200" b="0" i="0" dirty="0">
                <a:solidFill>
                  <a:schemeClr val="tx2"/>
                </a:solidFill>
              </a:rPr>
              <a:t>Family members do not meet the requirements of a “qualified” interpreter because they usually cannot remain impartial, and often do not have the language skills, or training to effectively and accurately interpret a medical appointment</a:t>
            </a:r>
            <a:r>
              <a:rPr lang="en-US" altLang="en-US" sz="3500" b="0" i="0" dirty="0">
                <a:solidFill>
                  <a:schemeClr val="tx2"/>
                </a:solidFill>
              </a:rPr>
              <a:t>.</a:t>
            </a:r>
          </a:p>
        </p:txBody>
      </p:sp>
      <p:sp>
        <p:nvSpPr>
          <p:cNvPr id="3" name="Slide Number Placeholder 2"/>
          <p:cNvSpPr>
            <a:spLocks noGrp="1"/>
          </p:cNvSpPr>
          <p:nvPr>
            <p:ph type="sldNum" sz="quarter" idx="12"/>
          </p:nvPr>
        </p:nvSpPr>
        <p:spPr/>
        <p:txBody>
          <a:bodyPr/>
          <a:lstStyle/>
          <a:p>
            <a:fld id="{5EFB8B5A-A59D-46A1-A30E-E76D732BA22D}" type="slidenum">
              <a:rPr lang="en-US" smtClean="0"/>
              <a:t>29</a:t>
            </a:fld>
            <a:endParaRPr lang="en-US"/>
          </a:p>
        </p:txBody>
      </p:sp>
      <p:pic>
        <p:nvPicPr>
          <p:cNvPr id="5" name="Picture 4" descr="People using sign language">
            <a:extLst>
              <a:ext uri="{FF2B5EF4-FFF2-40B4-BE49-F238E27FC236}">
                <a16:creationId xmlns:a16="http://schemas.microsoft.com/office/drawing/2014/main" id="{CB9A09A2-AE91-492C-8671-9E6A07544179}"/>
              </a:ext>
            </a:extLst>
          </p:cNvPr>
          <p:cNvPicPr>
            <a:picLocks noChangeAspect="1"/>
          </p:cNvPicPr>
          <p:nvPr/>
        </p:nvPicPr>
        <p:blipFill>
          <a:blip r:embed="rId3"/>
          <a:stretch>
            <a:fillRect/>
          </a:stretch>
        </p:blipFill>
        <p:spPr>
          <a:xfrm>
            <a:off x="434974" y="1273746"/>
            <a:ext cx="2079837" cy="5309616"/>
          </a:xfrm>
          <a:prstGeom prst="rect">
            <a:avLst/>
          </a:prstGeom>
        </p:spPr>
      </p:pic>
    </p:spTree>
    <p:extLst>
      <p:ext uri="{BB962C8B-B14F-4D97-AF65-F5344CB8AC3E}">
        <p14:creationId xmlns:p14="http://schemas.microsoft.com/office/powerpoint/2010/main" val="4049928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z="4000" b="1" i="0" dirty="0"/>
              <a:t>Federal Disability </a:t>
            </a:r>
            <a:r>
              <a:rPr lang="en-US" altLang="en-US" sz="4000" b="1" dirty="0"/>
              <a:t>Discrimination </a:t>
            </a:r>
            <a:r>
              <a:rPr lang="en-US" altLang="en-US" sz="4000" b="1" i="0" dirty="0"/>
              <a:t>Laws</a:t>
            </a:r>
          </a:p>
        </p:txBody>
      </p:sp>
      <p:sp>
        <p:nvSpPr>
          <p:cNvPr id="3" name="Content Placeholder 2"/>
          <p:cNvSpPr>
            <a:spLocks noGrp="1"/>
          </p:cNvSpPr>
          <p:nvPr>
            <p:ph idx="1"/>
          </p:nvPr>
        </p:nvSpPr>
        <p:spPr>
          <a:xfrm>
            <a:off x="533400" y="1417638"/>
            <a:ext cx="7866321" cy="2505776"/>
          </a:xfrm>
        </p:spPr>
        <p:txBody>
          <a:bodyPr>
            <a:normAutofit/>
          </a:bodyPr>
          <a:lstStyle/>
          <a:p>
            <a:pPr indent="-342900">
              <a:buClr>
                <a:schemeClr val="tx2"/>
              </a:buClr>
              <a:defRPr/>
            </a:pPr>
            <a:r>
              <a:rPr lang="en-US" sz="2800" b="1" i="0" u="sng" dirty="0">
                <a:solidFill>
                  <a:schemeClr val="tx2"/>
                </a:solidFill>
              </a:rPr>
              <a:t>Title II of the Americans with Disabilities Act</a:t>
            </a:r>
            <a:r>
              <a:rPr lang="en-US" sz="2800" dirty="0">
                <a:solidFill>
                  <a:schemeClr val="tx2"/>
                </a:solidFill>
              </a:rPr>
              <a:t> </a:t>
            </a:r>
            <a:r>
              <a:rPr lang="en-US" sz="2800" b="0" i="0" dirty="0">
                <a:solidFill>
                  <a:schemeClr val="tx2"/>
                </a:solidFill>
              </a:rPr>
              <a:t>– applies to all public (state and local) healthcare providers.</a:t>
            </a:r>
          </a:p>
          <a:p>
            <a:pPr indent="-342900">
              <a:buClr>
                <a:schemeClr val="tx2"/>
              </a:buClr>
              <a:defRPr/>
            </a:pPr>
            <a:r>
              <a:rPr lang="en-US" sz="2800" b="1" i="0" u="sng" dirty="0">
                <a:solidFill>
                  <a:schemeClr val="tx2"/>
                </a:solidFill>
              </a:rPr>
              <a:t>Title III of the Americans with Disabilities Act</a:t>
            </a:r>
            <a:r>
              <a:rPr lang="en-US" sz="2800" b="0" i="0" dirty="0">
                <a:solidFill>
                  <a:schemeClr val="tx2"/>
                </a:solidFill>
              </a:rPr>
              <a:t> – applies to all private healthcare providers.</a:t>
            </a:r>
          </a:p>
        </p:txBody>
      </p:sp>
      <p:sp>
        <p:nvSpPr>
          <p:cNvPr id="2" name="Slide Number Placeholder 1"/>
          <p:cNvSpPr>
            <a:spLocks noGrp="1"/>
          </p:cNvSpPr>
          <p:nvPr>
            <p:ph type="sldNum" sz="quarter" idx="12"/>
          </p:nvPr>
        </p:nvSpPr>
        <p:spPr/>
        <p:txBody>
          <a:bodyPr/>
          <a:lstStyle/>
          <a:p>
            <a:fld id="{5EFB8B5A-A59D-46A1-A30E-E76D732BA22D}" type="slidenum">
              <a:rPr lang="en-US" smtClean="0"/>
              <a:t>3</a:t>
            </a:fld>
            <a:endParaRPr lang="en-US"/>
          </a:p>
        </p:txBody>
      </p:sp>
      <p:pic>
        <p:nvPicPr>
          <p:cNvPr id="7" name="Picture 6" descr="ADA Logo">
            <a:extLst>
              <a:ext uri="{FF2B5EF4-FFF2-40B4-BE49-F238E27FC236}">
                <a16:creationId xmlns:a16="http://schemas.microsoft.com/office/drawing/2014/main" id="{17E710A5-7DE5-46C0-8D0D-C7525FA1CF3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21218" y="4084847"/>
            <a:ext cx="2690684" cy="2638365"/>
          </a:xfrm>
          <a:prstGeom prst="rect">
            <a:avLst/>
          </a:prstGeom>
        </p:spPr>
      </p:pic>
    </p:spTree>
    <p:extLst>
      <p:ext uri="{BB962C8B-B14F-4D97-AF65-F5344CB8AC3E}">
        <p14:creationId xmlns:p14="http://schemas.microsoft.com/office/powerpoint/2010/main" val="7445354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05" y="283462"/>
            <a:ext cx="8229600" cy="1143000"/>
          </a:xfrm>
        </p:spPr>
        <p:txBody>
          <a:bodyPr rtlCol="0">
            <a:noAutofit/>
          </a:bodyPr>
          <a:lstStyle/>
          <a:p>
            <a:pPr eaLnBrk="1" fontAlgn="auto" hangingPunct="1">
              <a:spcAft>
                <a:spcPts val="0"/>
              </a:spcAft>
              <a:defRPr/>
            </a:pPr>
            <a:r>
              <a:rPr lang="en-US" sz="4000" b="1" i="0" dirty="0"/>
              <a:t>Qualified Sign Language Interpreter </a:t>
            </a:r>
          </a:p>
        </p:txBody>
      </p:sp>
      <p:sp>
        <p:nvSpPr>
          <p:cNvPr id="8195" name="Content Placeholder 2"/>
          <p:cNvSpPr>
            <a:spLocks noGrp="1"/>
          </p:cNvSpPr>
          <p:nvPr>
            <p:ph idx="1"/>
          </p:nvPr>
        </p:nvSpPr>
        <p:spPr>
          <a:xfrm>
            <a:off x="479426" y="1616149"/>
            <a:ext cx="5155256" cy="4976562"/>
          </a:xfrm>
        </p:spPr>
        <p:txBody>
          <a:bodyPr rtlCol="0">
            <a:normAutofit lnSpcReduction="10000"/>
          </a:bodyPr>
          <a:lstStyle/>
          <a:p>
            <a:pPr marL="0" indent="0" eaLnBrk="1" fontAlgn="auto" hangingPunct="1">
              <a:spcAft>
                <a:spcPts val="0"/>
              </a:spcAft>
              <a:buFont typeface="Arial" pitchFamily="34" charset="0"/>
              <a:buNone/>
              <a:defRPr/>
            </a:pPr>
            <a:r>
              <a:rPr lang="en-US" sz="3200" b="0" i="0" dirty="0">
                <a:solidFill>
                  <a:schemeClr val="tx2"/>
                </a:solidFill>
              </a:rPr>
              <a:t>Recommendation:</a:t>
            </a:r>
          </a:p>
          <a:p>
            <a:pPr indent="-342900" eaLnBrk="1" fontAlgn="auto" hangingPunct="1">
              <a:spcAft>
                <a:spcPts val="0"/>
              </a:spcAft>
              <a:buClr>
                <a:schemeClr val="tx2"/>
              </a:buClr>
              <a:buFont typeface="Arial" pitchFamily="34" charset="0"/>
              <a:buChar char="•"/>
              <a:defRPr/>
            </a:pPr>
            <a:r>
              <a:rPr lang="en-US" sz="3200" b="0" i="0" dirty="0">
                <a:solidFill>
                  <a:schemeClr val="tx2"/>
                </a:solidFill>
              </a:rPr>
              <a:t>Interpreters working in medical settings should have some form of national certification in addition to medical interpreter training.  </a:t>
            </a:r>
          </a:p>
          <a:p>
            <a:pPr indent="-342900" eaLnBrk="1" fontAlgn="auto" hangingPunct="1">
              <a:spcAft>
                <a:spcPts val="0"/>
              </a:spcAft>
              <a:buClr>
                <a:schemeClr val="tx2"/>
              </a:buClr>
              <a:buFont typeface="Arial" pitchFamily="34" charset="0"/>
              <a:buChar char="•"/>
              <a:defRPr/>
            </a:pPr>
            <a:r>
              <a:rPr lang="en-US" sz="3200" b="0" i="0" dirty="0">
                <a:solidFill>
                  <a:schemeClr val="tx2"/>
                </a:solidFill>
              </a:rPr>
              <a:t>Such certification and training serves as an indication of competence. </a:t>
            </a:r>
          </a:p>
        </p:txBody>
      </p:sp>
      <p:sp>
        <p:nvSpPr>
          <p:cNvPr id="3" name="Slide Number Placeholder 2"/>
          <p:cNvSpPr>
            <a:spLocks noGrp="1"/>
          </p:cNvSpPr>
          <p:nvPr>
            <p:ph type="sldNum" sz="quarter" idx="12"/>
          </p:nvPr>
        </p:nvSpPr>
        <p:spPr/>
        <p:txBody>
          <a:bodyPr/>
          <a:lstStyle/>
          <a:p>
            <a:fld id="{5EFB8B5A-A59D-46A1-A30E-E76D732BA22D}" type="slidenum">
              <a:rPr lang="en-US" smtClean="0"/>
              <a:t>30</a:t>
            </a:fld>
            <a:endParaRPr lang="en-US"/>
          </a:p>
        </p:txBody>
      </p:sp>
      <p:pic>
        <p:nvPicPr>
          <p:cNvPr id="9" name="Picture 8" descr="Patient and doctor with ASL interpreter. Patient is signing, &quot;sick.&quot; ">
            <a:extLst>
              <a:ext uri="{FF2B5EF4-FFF2-40B4-BE49-F238E27FC236}">
                <a16:creationId xmlns:a16="http://schemas.microsoft.com/office/drawing/2014/main" id="{611D972E-D0DA-4444-88D2-E35461F769C9}"/>
              </a:ext>
            </a:extLst>
          </p:cNvPr>
          <p:cNvPicPr>
            <a:picLocks noChangeAspect="1"/>
          </p:cNvPicPr>
          <p:nvPr/>
        </p:nvPicPr>
        <p:blipFill>
          <a:blip r:embed="rId3"/>
          <a:stretch>
            <a:fillRect/>
          </a:stretch>
        </p:blipFill>
        <p:spPr>
          <a:xfrm>
            <a:off x="5165123" y="1378743"/>
            <a:ext cx="3076834" cy="1608473"/>
          </a:xfrm>
          <a:prstGeom prst="rect">
            <a:avLst/>
          </a:prstGeom>
        </p:spPr>
      </p:pic>
      <p:pic>
        <p:nvPicPr>
          <p:cNvPr id="10" name="Picture 9" descr="Doctor with two people">
            <a:extLst>
              <a:ext uri="{FF2B5EF4-FFF2-40B4-BE49-F238E27FC236}">
                <a16:creationId xmlns:a16="http://schemas.microsoft.com/office/drawing/2014/main" id="{75446A5A-FA01-4496-8606-D8D43EE8D804}"/>
              </a:ext>
            </a:extLst>
          </p:cNvPr>
          <p:cNvPicPr>
            <a:picLocks noChangeAspect="1"/>
          </p:cNvPicPr>
          <p:nvPr/>
        </p:nvPicPr>
        <p:blipFill rotWithShape="1">
          <a:blip r:embed="rId4"/>
          <a:srcRect l="3408"/>
          <a:stretch/>
        </p:blipFill>
        <p:spPr>
          <a:xfrm>
            <a:off x="5616190" y="3015466"/>
            <a:ext cx="2625767" cy="1803859"/>
          </a:xfrm>
          <a:prstGeom prst="rect">
            <a:avLst/>
          </a:prstGeom>
        </p:spPr>
      </p:pic>
      <p:pic>
        <p:nvPicPr>
          <p:cNvPr id="12" name="Picture 11" descr="Woman with a head scarf/hijab uing sign language">
            <a:extLst>
              <a:ext uri="{FF2B5EF4-FFF2-40B4-BE49-F238E27FC236}">
                <a16:creationId xmlns:a16="http://schemas.microsoft.com/office/drawing/2014/main" id="{DD5F4AD3-49DF-4484-BCF5-F715C66942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4682" y="4849636"/>
            <a:ext cx="2619375" cy="1743075"/>
          </a:xfrm>
          <a:prstGeom prst="rect">
            <a:avLst/>
          </a:prstGeom>
        </p:spPr>
      </p:pic>
    </p:spTree>
    <p:extLst>
      <p:ext uri="{BB962C8B-B14F-4D97-AF65-F5344CB8AC3E}">
        <p14:creationId xmlns:p14="http://schemas.microsoft.com/office/powerpoint/2010/main" val="2582958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46314" y="228600"/>
            <a:ext cx="8188280" cy="838200"/>
          </a:xfrm>
        </p:spPr>
        <p:txBody>
          <a:bodyPr>
            <a:normAutofit/>
          </a:bodyPr>
          <a:lstStyle/>
          <a:p>
            <a:pPr marL="228600" indent="-228600"/>
            <a:r>
              <a:rPr lang="en-US" sz="4000" b="1" i="0" dirty="0"/>
              <a:t>Communication - Simple situations</a:t>
            </a:r>
          </a:p>
        </p:txBody>
      </p:sp>
      <p:sp>
        <p:nvSpPr>
          <p:cNvPr id="3" name="Content Placeholder 2"/>
          <p:cNvSpPr>
            <a:spLocks noGrp="1"/>
          </p:cNvSpPr>
          <p:nvPr>
            <p:ph idx="1"/>
          </p:nvPr>
        </p:nvSpPr>
        <p:spPr>
          <a:xfrm>
            <a:off x="381000" y="1143000"/>
            <a:ext cx="5842716" cy="5105400"/>
          </a:xfrm>
        </p:spPr>
        <p:txBody>
          <a:bodyPr rtlCol="0">
            <a:noAutofit/>
          </a:bodyPr>
          <a:lstStyle/>
          <a:p>
            <a:pPr indent="-342900">
              <a:buClr>
                <a:schemeClr val="tx2"/>
              </a:buClr>
            </a:pPr>
            <a:r>
              <a:rPr lang="en-US" sz="3200" b="0" i="0" dirty="0">
                <a:solidFill>
                  <a:schemeClr val="tx2"/>
                </a:solidFill>
              </a:rPr>
              <a:t>Brief or simple face-to-face exchanges - very basic aids are usually appropriate and effective. </a:t>
            </a:r>
          </a:p>
          <a:p>
            <a:pPr indent="-342900">
              <a:buClr>
                <a:schemeClr val="tx2"/>
              </a:buClr>
            </a:pPr>
            <a:r>
              <a:rPr lang="en-US" sz="3200" b="0" i="0" dirty="0">
                <a:solidFill>
                  <a:schemeClr val="tx2"/>
                </a:solidFill>
              </a:rPr>
              <a:t>For example, exchanging written notes may be effective when a deaf person asks for a copy of a form to fill out. </a:t>
            </a:r>
          </a:p>
          <a:p>
            <a:pPr indent="-342900">
              <a:buClr>
                <a:schemeClr val="tx2"/>
              </a:buClr>
            </a:pPr>
            <a:r>
              <a:rPr lang="en-US" sz="3200" b="0" i="0" dirty="0">
                <a:solidFill>
                  <a:schemeClr val="tx2"/>
                </a:solidFill>
              </a:rPr>
              <a:t>Using a “smart phone” to write and exchange messages.</a:t>
            </a:r>
          </a:p>
        </p:txBody>
      </p:sp>
      <p:grpSp>
        <p:nvGrpSpPr>
          <p:cNvPr id="4" name="Group 3" descr="Different communication options - pad and pen and cell phone with text&#10;">
            <a:extLst>
              <a:ext uri="{FF2B5EF4-FFF2-40B4-BE49-F238E27FC236}">
                <a16:creationId xmlns:a16="http://schemas.microsoft.com/office/drawing/2014/main" id="{F3112D76-7067-4000-AC28-C6FBAABC4A9C}"/>
              </a:ext>
            </a:extLst>
          </p:cNvPr>
          <p:cNvGrpSpPr/>
          <p:nvPr/>
        </p:nvGrpSpPr>
        <p:grpSpPr>
          <a:xfrm>
            <a:off x="6223716" y="1219200"/>
            <a:ext cx="2218694" cy="5192977"/>
            <a:chOff x="6223716" y="1219200"/>
            <a:chExt cx="2218694" cy="5192977"/>
          </a:xfrm>
        </p:grpSpPr>
        <p:pic>
          <p:nvPicPr>
            <p:cNvPr id="10242" name="Picture 2" descr="Paper pad and pen"/>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223716" y="1219200"/>
              <a:ext cx="2218694" cy="2002465"/>
            </a:xfrm>
            <a:prstGeom prst="rect">
              <a:avLst/>
            </a:prstGeom>
            <a:noFill/>
            <a:ln w="9525">
              <a:noFill/>
              <a:miter lim="800000"/>
              <a:headEnd/>
              <a:tailEnd/>
            </a:ln>
          </p:spPr>
        </p:pic>
        <p:pic>
          <p:nvPicPr>
            <p:cNvPr id="6146" name="Picture 2" descr="Smart phone text messagi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48823" y="3810000"/>
              <a:ext cx="2168480" cy="260217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Slide Number Placeholder 1"/>
          <p:cNvSpPr>
            <a:spLocks noGrp="1"/>
          </p:cNvSpPr>
          <p:nvPr>
            <p:ph type="sldNum" sz="quarter" idx="12"/>
          </p:nvPr>
        </p:nvSpPr>
        <p:spPr/>
        <p:txBody>
          <a:bodyPr/>
          <a:lstStyle/>
          <a:p>
            <a:fld id="{5EFB8B5A-A59D-46A1-A30E-E76D732BA22D}" type="slidenum">
              <a:rPr lang="en-US" smtClean="0"/>
              <a:t>31</a:t>
            </a:fld>
            <a:endParaRPr lang="en-US"/>
          </a:p>
        </p:txBody>
      </p:sp>
    </p:spTree>
    <p:extLst>
      <p:ext uri="{BB962C8B-B14F-4D97-AF65-F5344CB8AC3E}">
        <p14:creationId xmlns:p14="http://schemas.microsoft.com/office/powerpoint/2010/main" val="2816916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04800" y="152400"/>
            <a:ext cx="8226988" cy="990600"/>
          </a:xfrm>
        </p:spPr>
        <p:txBody>
          <a:bodyPr>
            <a:noAutofit/>
          </a:bodyPr>
          <a:lstStyle/>
          <a:p>
            <a:r>
              <a:rPr lang="en-US" sz="3800" b="1" i="0" dirty="0"/>
              <a:t>Communication - Complex situations</a:t>
            </a:r>
          </a:p>
        </p:txBody>
      </p:sp>
      <p:sp>
        <p:nvSpPr>
          <p:cNvPr id="3" name="Content Placeholder 2"/>
          <p:cNvSpPr>
            <a:spLocks noGrp="1"/>
          </p:cNvSpPr>
          <p:nvPr>
            <p:ph idx="1"/>
          </p:nvPr>
        </p:nvSpPr>
        <p:spPr>
          <a:xfrm>
            <a:off x="304800" y="1142999"/>
            <a:ext cx="5867401" cy="5236535"/>
          </a:xfrm>
        </p:spPr>
        <p:txBody>
          <a:bodyPr rtlCol="0">
            <a:noAutofit/>
          </a:bodyPr>
          <a:lstStyle/>
          <a:p>
            <a:pPr marL="339725" indent="-339725">
              <a:buNone/>
            </a:pPr>
            <a:r>
              <a:rPr lang="en-US" sz="2800" b="0" i="0" dirty="0">
                <a:solidFill>
                  <a:schemeClr val="tx2"/>
                </a:solidFill>
              </a:rPr>
              <a:t>Complex or lengthy exchanges</a:t>
            </a:r>
          </a:p>
          <a:p>
            <a:pPr marL="690563" lvl="1" indent="-342900">
              <a:buClr>
                <a:schemeClr val="tx2"/>
              </a:buClr>
              <a:buFont typeface="Calibri" panose="020F0502020204030204" pitchFamily="34" charset="0"/>
              <a:buChar char="–"/>
            </a:pPr>
            <a:r>
              <a:rPr lang="en-US" sz="2400" b="0" i="0" dirty="0">
                <a:solidFill>
                  <a:schemeClr val="tx2"/>
                </a:solidFill>
              </a:rPr>
              <a:t>an interpreter (sign language, oral, cued speech) or </a:t>
            </a:r>
          </a:p>
          <a:p>
            <a:pPr marL="690563" lvl="1" indent="-342900">
              <a:buClr>
                <a:schemeClr val="tx2"/>
              </a:buClr>
              <a:buFont typeface="Calibri" panose="020F0502020204030204" pitchFamily="34" charset="0"/>
              <a:buChar char="–"/>
            </a:pPr>
            <a:r>
              <a:rPr lang="en-US" sz="2400" b="0" i="0" dirty="0">
                <a:solidFill>
                  <a:schemeClr val="tx2"/>
                </a:solidFill>
              </a:rPr>
              <a:t>CART (Communication Access Real-time Translation)</a:t>
            </a:r>
          </a:p>
          <a:p>
            <a:pPr marL="339725" indent="-339725">
              <a:buClr>
                <a:schemeClr val="tx2"/>
              </a:buClr>
            </a:pPr>
            <a:r>
              <a:rPr lang="en-US" sz="2800" b="0" i="0" dirty="0">
                <a:solidFill>
                  <a:schemeClr val="tx2"/>
                </a:solidFill>
              </a:rPr>
              <a:t>Examples – interviews, counseling sessions, community events, meetings, etc.</a:t>
            </a:r>
          </a:p>
          <a:p>
            <a:pPr marL="339725" indent="-339725">
              <a:buClr>
                <a:schemeClr val="tx2"/>
              </a:buClr>
            </a:pPr>
            <a:r>
              <a:rPr lang="en-US" sz="2800" b="0" i="0" dirty="0">
                <a:solidFill>
                  <a:schemeClr val="tx2"/>
                </a:solidFill>
              </a:rPr>
              <a:t>Written transcripts or closed captions on video for pre-scripted situations such as speeches, presentations, etc.</a:t>
            </a:r>
          </a:p>
        </p:txBody>
      </p:sp>
      <p:sp>
        <p:nvSpPr>
          <p:cNvPr id="2" name="Slide Number Placeholder 1"/>
          <p:cNvSpPr>
            <a:spLocks noGrp="1"/>
          </p:cNvSpPr>
          <p:nvPr>
            <p:ph type="sldNum" sz="quarter" idx="12"/>
          </p:nvPr>
        </p:nvSpPr>
        <p:spPr/>
        <p:txBody>
          <a:bodyPr/>
          <a:lstStyle/>
          <a:p>
            <a:fld id="{5EFB8B5A-A59D-46A1-A30E-E76D732BA22D}" type="slidenum">
              <a:rPr lang="en-US" smtClean="0"/>
              <a:t>32</a:t>
            </a:fld>
            <a:endParaRPr lang="en-US" dirty="0"/>
          </a:p>
        </p:txBody>
      </p:sp>
      <p:grpSp>
        <p:nvGrpSpPr>
          <p:cNvPr id="9" name="Group 8" descr="Photo of an interpreter and a CART stenographer">
            <a:extLst>
              <a:ext uri="{FF2B5EF4-FFF2-40B4-BE49-F238E27FC236}">
                <a16:creationId xmlns:a16="http://schemas.microsoft.com/office/drawing/2014/main" id="{1D8D2281-9A6B-4A36-AEF6-6B76B4F1F587}"/>
              </a:ext>
            </a:extLst>
          </p:cNvPr>
          <p:cNvGrpSpPr/>
          <p:nvPr/>
        </p:nvGrpSpPr>
        <p:grpSpPr>
          <a:xfrm>
            <a:off x="6166321" y="1077976"/>
            <a:ext cx="2118240" cy="5067643"/>
            <a:chOff x="6166321" y="1077976"/>
            <a:chExt cx="2118240" cy="5067643"/>
          </a:xfrm>
        </p:grpSpPr>
        <p:pic>
          <p:nvPicPr>
            <p:cNvPr id="9218" name="Picture 2" descr="ASL interprete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172201" y="1077976"/>
              <a:ext cx="2112360" cy="2590800"/>
            </a:xfrm>
            <a:prstGeom prst="rect">
              <a:avLst/>
            </a:prstGeom>
            <a:noFill/>
            <a:ln w="9525">
              <a:noFill/>
              <a:miter lim="800000"/>
              <a:headEnd/>
              <a:tailEnd/>
            </a:ln>
          </p:spPr>
        </p:pic>
        <p:pic>
          <p:nvPicPr>
            <p:cNvPr id="8" name="Picture 7" descr="CART Stenographer">
              <a:extLst>
                <a:ext uri="{FF2B5EF4-FFF2-40B4-BE49-F238E27FC236}">
                  <a16:creationId xmlns:a16="http://schemas.microsoft.com/office/drawing/2014/main" id="{B68E2981-707B-4547-9212-9CDF3B3472E9}"/>
                </a:ext>
              </a:extLst>
            </p:cNvPr>
            <p:cNvPicPr>
              <a:picLocks noChangeAspect="1"/>
            </p:cNvPicPr>
            <p:nvPr/>
          </p:nvPicPr>
          <p:blipFill>
            <a:blip r:embed="rId4"/>
            <a:stretch>
              <a:fillRect/>
            </a:stretch>
          </p:blipFill>
          <p:spPr>
            <a:xfrm>
              <a:off x="6166321" y="3820822"/>
              <a:ext cx="2118239" cy="2324797"/>
            </a:xfrm>
            <a:prstGeom prst="rect">
              <a:avLst/>
            </a:prstGeom>
          </p:spPr>
        </p:pic>
      </p:grpSp>
    </p:spTree>
    <p:extLst>
      <p:ext uri="{BB962C8B-B14F-4D97-AF65-F5344CB8AC3E}">
        <p14:creationId xmlns:p14="http://schemas.microsoft.com/office/powerpoint/2010/main" val="3965009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711" y="127883"/>
            <a:ext cx="8074588" cy="1143000"/>
          </a:xfrm>
        </p:spPr>
        <p:txBody>
          <a:bodyPr rtlCol="0">
            <a:normAutofit fontScale="90000"/>
          </a:bodyPr>
          <a:lstStyle/>
          <a:p>
            <a:pPr eaLnBrk="1" fontAlgn="auto" hangingPunct="1">
              <a:spcAft>
                <a:spcPts val="0"/>
              </a:spcAft>
              <a:defRPr/>
            </a:pPr>
            <a:r>
              <a:rPr lang="en-US" sz="4800" b="1" i="0" dirty="0"/>
              <a:t>Video Remote Interpreting (VRI)</a:t>
            </a:r>
          </a:p>
        </p:txBody>
      </p:sp>
      <p:sp>
        <p:nvSpPr>
          <p:cNvPr id="29699" name="Content Placeholder 2"/>
          <p:cNvSpPr>
            <a:spLocks noGrp="1"/>
          </p:cNvSpPr>
          <p:nvPr>
            <p:ph idx="1"/>
          </p:nvPr>
        </p:nvSpPr>
        <p:spPr>
          <a:xfrm>
            <a:off x="479426" y="1518355"/>
            <a:ext cx="7930928" cy="5096933"/>
          </a:xfrm>
        </p:spPr>
        <p:txBody>
          <a:bodyPr/>
          <a:lstStyle/>
          <a:p>
            <a:pPr marL="0" indent="0" eaLnBrk="1" hangingPunct="1">
              <a:buFont typeface="Arial" charset="0"/>
              <a:buNone/>
            </a:pPr>
            <a:r>
              <a:rPr lang="en-US" altLang="en-US" sz="4000" b="0" i="0" dirty="0">
                <a:solidFill>
                  <a:schemeClr val="tx2"/>
                </a:solidFill>
              </a:rPr>
              <a:t>Definition:</a:t>
            </a:r>
          </a:p>
          <a:p>
            <a:pPr marL="0" indent="0" eaLnBrk="1" hangingPunct="1">
              <a:buFont typeface="Arial" charset="0"/>
              <a:buNone/>
            </a:pPr>
            <a:r>
              <a:rPr lang="en-US" altLang="en-US" sz="4000" b="0" i="0" dirty="0">
                <a:solidFill>
                  <a:schemeClr val="tx2"/>
                </a:solidFill>
              </a:rPr>
              <a:t>“An interpreting service that uses video conferencing technology over dedicated lines or wireless technology offering high-speed, wide bandwidth video connection that delivers high quality video images...”</a:t>
            </a:r>
          </a:p>
          <a:p>
            <a:pPr marL="0" indent="0" eaLnBrk="1" hangingPunct="1">
              <a:buFont typeface="Arial" charset="0"/>
              <a:buNone/>
            </a:pPr>
            <a:endParaRPr lang="en-US" altLang="en-US" dirty="0"/>
          </a:p>
        </p:txBody>
      </p:sp>
      <p:sp>
        <p:nvSpPr>
          <p:cNvPr id="3" name="Slide Number Placeholder 2"/>
          <p:cNvSpPr>
            <a:spLocks noGrp="1"/>
          </p:cNvSpPr>
          <p:nvPr>
            <p:ph type="sldNum" sz="quarter" idx="12"/>
          </p:nvPr>
        </p:nvSpPr>
        <p:spPr/>
        <p:txBody>
          <a:bodyPr/>
          <a:lstStyle/>
          <a:p>
            <a:fld id="{5EFB8B5A-A59D-46A1-A30E-E76D732BA22D}" type="slidenum">
              <a:rPr lang="en-US" smtClean="0"/>
              <a:t>33</a:t>
            </a:fld>
            <a:endParaRPr lang="en-US"/>
          </a:p>
        </p:txBody>
      </p:sp>
    </p:spTree>
    <p:extLst>
      <p:ext uri="{BB962C8B-B14F-4D97-AF65-F5344CB8AC3E}">
        <p14:creationId xmlns:p14="http://schemas.microsoft.com/office/powerpoint/2010/main" val="999022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444" y="0"/>
            <a:ext cx="8074588" cy="1143000"/>
          </a:xfrm>
        </p:spPr>
        <p:txBody>
          <a:bodyPr rtlCol="0">
            <a:normAutofit fontScale="90000"/>
          </a:bodyPr>
          <a:lstStyle/>
          <a:p>
            <a:pPr eaLnBrk="1" fontAlgn="auto" hangingPunct="1">
              <a:spcAft>
                <a:spcPts val="0"/>
              </a:spcAft>
              <a:defRPr/>
            </a:pPr>
            <a:r>
              <a:rPr lang="en-US" sz="4800" b="1" i="0" dirty="0"/>
              <a:t>Video Remote Interpreting (VRI)</a:t>
            </a:r>
          </a:p>
        </p:txBody>
      </p:sp>
      <p:sp>
        <p:nvSpPr>
          <p:cNvPr id="3" name="Slide Number Placeholder 2"/>
          <p:cNvSpPr>
            <a:spLocks noGrp="1"/>
          </p:cNvSpPr>
          <p:nvPr>
            <p:ph type="sldNum" sz="quarter" idx="12"/>
          </p:nvPr>
        </p:nvSpPr>
        <p:spPr/>
        <p:txBody>
          <a:bodyPr/>
          <a:lstStyle/>
          <a:p>
            <a:fld id="{5EFB8B5A-A59D-46A1-A30E-E76D732BA22D}" type="slidenum">
              <a:rPr lang="en-US" smtClean="0"/>
              <a:t>34</a:t>
            </a:fld>
            <a:endParaRPr lang="en-US"/>
          </a:p>
        </p:txBody>
      </p:sp>
      <p:pic>
        <p:nvPicPr>
          <p:cNvPr id="4" name="Picture 3" descr="Family in medical clinic with Video Remote Interpreting video set up"/>
          <p:cNvPicPr>
            <a:picLocks noChangeAspect="1"/>
          </p:cNvPicPr>
          <p:nvPr/>
        </p:nvPicPr>
        <p:blipFill>
          <a:blip r:embed="rId3"/>
          <a:stretch>
            <a:fillRect/>
          </a:stretch>
        </p:blipFill>
        <p:spPr>
          <a:xfrm>
            <a:off x="457199" y="1238955"/>
            <a:ext cx="4555067" cy="3036710"/>
          </a:xfrm>
          <a:prstGeom prst="rect">
            <a:avLst/>
          </a:prstGeom>
        </p:spPr>
      </p:pic>
      <p:pic>
        <p:nvPicPr>
          <p:cNvPr id="7" name="Picture 6" descr="Patient talking to his doctor with a video remote interpreter "/>
          <p:cNvPicPr>
            <a:picLocks noChangeAspect="1"/>
          </p:cNvPicPr>
          <p:nvPr/>
        </p:nvPicPr>
        <p:blipFill>
          <a:blip r:embed="rId4"/>
          <a:stretch>
            <a:fillRect/>
          </a:stretch>
        </p:blipFill>
        <p:spPr>
          <a:xfrm>
            <a:off x="3208102" y="3988925"/>
            <a:ext cx="4870712" cy="2626364"/>
          </a:xfrm>
          <a:prstGeom prst="rect">
            <a:avLst/>
          </a:prstGeom>
        </p:spPr>
      </p:pic>
    </p:spTree>
    <p:extLst>
      <p:ext uri="{BB962C8B-B14F-4D97-AF65-F5344CB8AC3E}">
        <p14:creationId xmlns:p14="http://schemas.microsoft.com/office/powerpoint/2010/main" val="3191271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b="1" i="0" dirty="0"/>
              <a:t>Video Remote Interpreting</a:t>
            </a:r>
          </a:p>
        </p:txBody>
      </p:sp>
      <p:sp>
        <p:nvSpPr>
          <p:cNvPr id="37891" name="Content Placeholder 2"/>
          <p:cNvSpPr>
            <a:spLocks noGrp="1"/>
          </p:cNvSpPr>
          <p:nvPr>
            <p:ph idx="1"/>
          </p:nvPr>
        </p:nvSpPr>
        <p:spPr>
          <a:xfrm>
            <a:off x="457200" y="1379538"/>
            <a:ext cx="7910623" cy="5021262"/>
          </a:xfrm>
        </p:spPr>
        <p:txBody>
          <a:bodyPr>
            <a:noAutofit/>
          </a:bodyPr>
          <a:lstStyle/>
          <a:p>
            <a:pPr marL="0" indent="0">
              <a:buFont typeface="Arial" charset="0"/>
              <a:buNone/>
            </a:pPr>
            <a:r>
              <a:rPr lang="en-US" altLang="en-US" sz="3200" b="0" i="0" dirty="0">
                <a:solidFill>
                  <a:schemeClr val="tx2"/>
                </a:solidFill>
              </a:rPr>
              <a:t>New Regulations 35.160(d); 36.303(f)</a:t>
            </a:r>
          </a:p>
          <a:p>
            <a:pPr marL="339725" lvl="1" indent="-334963">
              <a:buClr>
                <a:schemeClr val="tx2"/>
              </a:buClr>
            </a:pPr>
            <a:r>
              <a:rPr lang="en-US" altLang="en-US" sz="3000" b="0" i="0" dirty="0">
                <a:solidFill>
                  <a:schemeClr val="tx2"/>
                </a:solidFill>
              </a:rPr>
              <a:t>Performance standards</a:t>
            </a:r>
          </a:p>
          <a:p>
            <a:pPr marL="339725" lvl="1" indent="-334963">
              <a:buClr>
                <a:schemeClr val="tx2"/>
              </a:buClr>
            </a:pPr>
            <a:r>
              <a:rPr lang="en-US" altLang="en-US" sz="3000" b="0" i="0" dirty="0">
                <a:solidFill>
                  <a:schemeClr val="tx2"/>
                </a:solidFill>
              </a:rPr>
              <a:t>Quality of video and audio</a:t>
            </a:r>
          </a:p>
          <a:p>
            <a:pPr marL="339725" lvl="1" indent="-334963">
              <a:buClr>
                <a:schemeClr val="tx2"/>
              </a:buClr>
            </a:pPr>
            <a:r>
              <a:rPr lang="en-US" altLang="en-US" sz="3000" b="0" i="0" dirty="0">
                <a:solidFill>
                  <a:schemeClr val="tx2"/>
                </a:solidFill>
              </a:rPr>
              <a:t>Dedicated high speed connection</a:t>
            </a:r>
          </a:p>
          <a:p>
            <a:pPr marL="339725" lvl="1" indent="-334963">
              <a:buClr>
                <a:schemeClr val="tx2"/>
              </a:buClr>
            </a:pPr>
            <a:r>
              <a:rPr lang="en-US" altLang="en-US" sz="3000" b="0" i="0" dirty="0">
                <a:solidFill>
                  <a:schemeClr val="tx2"/>
                </a:solidFill>
              </a:rPr>
              <a:t>Picture</a:t>
            </a:r>
          </a:p>
          <a:p>
            <a:pPr marL="812800" lvl="2" indent="-457200">
              <a:buClr>
                <a:schemeClr val="tx2"/>
              </a:buClr>
              <a:buFont typeface="Calibri" panose="020F0502020204030204" pitchFamily="34" charset="0"/>
              <a:buChar char="–"/>
            </a:pPr>
            <a:r>
              <a:rPr lang="en-US" altLang="en-US" sz="2800" b="0" i="0" dirty="0">
                <a:solidFill>
                  <a:schemeClr val="tx2"/>
                </a:solidFill>
              </a:rPr>
              <a:t>Clear, sufficiently large, and sharply delineated</a:t>
            </a:r>
          </a:p>
          <a:p>
            <a:pPr marL="812800" lvl="2" indent="-457200">
              <a:buClr>
                <a:schemeClr val="tx2"/>
              </a:buClr>
              <a:buFont typeface="Calibri" panose="020F0502020204030204" pitchFamily="34" charset="0"/>
              <a:buChar char="–"/>
            </a:pPr>
            <a:r>
              <a:rPr lang="en-US" altLang="en-US" sz="2800" b="0" i="0" dirty="0">
                <a:solidFill>
                  <a:schemeClr val="tx2"/>
                </a:solidFill>
              </a:rPr>
              <a:t>Heads, arms, fingers</a:t>
            </a:r>
          </a:p>
          <a:p>
            <a:pPr marL="339725" lvl="1" indent="-334963">
              <a:buClr>
                <a:schemeClr val="tx2"/>
              </a:buClr>
            </a:pPr>
            <a:r>
              <a:rPr lang="en-US" altLang="en-US" sz="3000" b="0" i="0" dirty="0">
                <a:solidFill>
                  <a:schemeClr val="tx2"/>
                </a:solidFill>
              </a:rPr>
              <a:t>Voices clear and easily understood transmission</a:t>
            </a:r>
          </a:p>
          <a:p>
            <a:pPr marL="339725" lvl="1" indent="-334963">
              <a:buClr>
                <a:schemeClr val="tx2"/>
              </a:buClr>
            </a:pPr>
            <a:r>
              <a:rPr lang="en-US" altLang="en-US" sz="3000" b="0" i="0" dirty="0">
                <a:solidFill>
                  <a:schemeClr val="tx2"/>
                </a:solidFill>
              </a:rPr>
              <a:t>Quick set-up and training of users</a:t>
            </a:r>
          </a:p>
        </p:txBody>
      </p:sp>
      <p:sp>
        <p:nvSpPr>
          <p:cNvPr id="4" name="Slide Number Placeholder 3"/>
          <p:cNvSpPr>
            <a:spLocks noGrp="1"/>
          </p:cNvSpPr>
          <p:nvPr>
            <p:ph type="sldNum" sz="quarter" idx="12"/>
          </p:nvPr>
        </p:nvSpPr>
        <p:spPr/>
        <p:txBody>
          <a:bodyPr/>
          <a:lstStyle/>
          <a:p>
            <a:fld id="{5EFB8B5A-A59D-46A1-A30E-E76D732BA22D}" type="slidenum">
              <a:rPr lang="en-US" smtClean="0"/>
              <a:t>35</a:t>
            </a:fld>
            <a:endParaRPr lang="en-US"/>
          </a:p>
        </p:txBody>
      </p:sp>
    </p:spTree>
    <p:extLst>
      <p:ext uri="{BB962C8B-B14F-4D97-AF65-F5344CB8AC3E}">
        <p14:creationId xmlns:p14="http://schemas.microsoft.com/office/powerpoint/2010/main" val="42640315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dirty="0"/>
              <a:t>Problems with VRI Include:</a:t>
            </a:r>
          </a:p>
        </p:txBody>
      </p:sp>
      <p:sp>
        <p:nvSpPr>
          <p:cNvPr id="3" name="Content Placeholder 2"/>
          <p:cNvSpPr>
            <a:spLocks noGrp="1"/>
          </p:cNvSpPr>
          <p:nvPr>
            <p:ph idx="1"/>
          </p:nvPr>
        </p:nvSpPr>
        <p:spPr/>
        <p:txBody>
          <a:bodyPr>
            <a:normAutofit lnSpcReduction="10000"/>
          </a:bodyPr>
          <a:lstStyle/>
          <a:p>
            <a:pPr lvl="0" indent="-342900">
              <a:buClr>
                <a:schemeClr val="tx2"/>
              </a:buClr>
            </a:pPr>
            <a:r>
              <a:rPr lang="en-US" sz="3500" b="0" i="0" dirty="0">
                <a:solidFill>
                  <a:schemeClr val="tx2"/>
                </a:solidFill>
              </a:rPr>
              <a:t>Patient is prone </a:t>
            </a:r>
          </a:p>
          <a:p>
            <a:pPr lvl="0" indent="-342900">
              <a:buClr>
                <a:schemeClr val="tx2"/>
              </a:buClr>
            </a:pPr>
            <a:r>
              <a:rPr lang="en-US" sz="3500" b="0" i="0" dirty="0">
                <a:solidFill>
                  <a:schemeClr val="tx2"/>
                </a:solidFill>
              </a:rPr>
              <a:t>Patient is in pain or under the influence of substances (anesthesia, medications) that impair ability to focus on screen </a:t>
            </a:r>
          </a:p>
          <a:p>
            <a:pPr lvl="0" indent="-342900">
              <a:buClr>
                <a:schemeClr val="tx2"/>
              </a:buClr>
            </a:pPr>
            <a:r>
              <a:rPr lang="en-US" sz="3500" b="0" i="0" dirty="0">
                <a:solidFill>
                  <a:schemeClr val="tx2"/>
                </a:solidFill>
              </a:rPr>
              <a:t>Size and distance of the device – can’t see it well (e.g. laptop sized screen placed at the foot of the bed)</a:t>
            </a:r>
          </a:p>
          <a:p>
            <a:pPr marL="914400" lvl="0" indent="-3175">
              <a:buNone/>
            </a:pPr>
            <a:r>
              <a:rPr lang="en-US" sz="2400" b="0" i="0" dirty="0">
                <a:solidFill>
                  <a:schemeClr val="tx2"/>
                </a:solidFill>
              </a:rPr>
              <a:t>*Medical Interpreting Task Force </a:t>
            </a:r>
          </a:p>
        </p:txBody>
      </p:sp>
      <p:sp>
        <p:nvSpPr>
          <p:cNvPr id="5" name="Slide Number Placeholder 4"/>
          <p:cNvSpPr>
            <a:spLocks noGrp="1"/>
          </p:cNvSpPr>
          <p:nvPr>
            <p:ph type="sldNum" sz="quarter" idx="12"/>
          </p:nvPr>
        </p:nvSpPr>
        <p:spPr/>
        <p:txBody>
          <a:bodyPr/>
          <a:lstStyle/>
          <a:p>
            <a:fld id="{5EFB8B5A-A59D-46A1-A30E-E76D732BA22D}" type="slidenum">
              <a:rPr lang="en-US" smtClean="0"/>
              <a:t>36</a:t>
            </a:fld>
            <a:endParaRPr lang="en-US"/>
          </a:p>
        </p:txBody>
      </p:sp>
    </p:spTree>
    <p:extLst>
      <p:ext uri="{BB962C8B-B14F-4D97-AF65-F5344CB8AC3E}">
        <p14:creationId xmlns:p14="http://schemas.microsoft.com/office/powerpoint/2010/main" val="2655029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dirty="0"/>
              <a:t>Problems with VRI Include:</a:t>
            </a:r>
          </a:p>
        </p:txBody>
      </p:sp>
      <p:sp>
        <p:nvSpPr>
          <p:cNvPr id="3" name="Content Placeholder 2"/>
          <p:cNvSpPr>
            <a:spLocks noGrp="1"/>
          </p:cNvSpPr>
          <p:nvPr>
            <p:ph idx="1"/>
          </p:nvPr>
        </p:nvSpPr>
        <p:spPr>
          <a:xfrm>
            <a:off x="457200" y="1417638"/>
            <a:ext cx="7620000" cy="4983162"/>
          </a:xfrm>
        </p:spPr>
        <p:txBody>
          <a:bodyPr>
            <a:normAutofit/>
          </a:bodyPr>
          <a:lstStyle/>
          <a:p>
            <a:pPr lvl="0" indent="-342900">
              <a:buClr>
                <a:schemeClr val="tx2"/>
              </a:buClr>
            </a:pPr>
            <a:r>
              <a:rPr lang="en-US" sz="2800" dirty="0">
                <a:solidFill>
                  <a:schemeClr val="tx2"/>
                </a:solidFill>
              </a:rPr>
              <a:t>Patient has visual impairments (e.g. deaf-blind) and cannot see the screen well/clearly</a:t>
            </a:r>
          </a:p>
          <a:p>
            <a:pPr lvl="0" indent="-342900">
              <a:buClr>
                <a:schemeClr val="tx2"/>
              </a:buClr>
            </a:pPr>
            <a:r>
              <a:rPr lang="en-US" sz="2800" dirty="0">
                <a:solidFill>
                  <a:schemeClr val="tx2"/>
                </a:solidFill>
              </a:rPr>
              <a:t>Equipment blocking visual sight lines</a:t>
            </a:r>
          </a:p>
          <a:p>
            <a:pPr lvl="0" indent="-342900">
              <a:buClr>
                <a:schemeClr val="tx2"/>
              </a:buClr>
            </a:pPr>
            <a:r>
              <a:rPr lang="en-US" sz="2800" dirty="0">
                <a:solidFill>
                  <a:schemeClr val="tx2"/>
                </a:solidFill>
              </a:rPr>
              <a:t>Insufficient signal strength, weak audio </a:t>
            </a:r>
          </a:p>
          <a:p>
            <a:pPr lvl="0" indent="-342900">
              <a:buClr>
                <a:schemeClr val="tx2"/>
              </a:buClr>
            </a:pPr>
            <a:r>
              <a:rPr lang="en-US" sz="2800" dirty="0">
                <a:solidFill>
                  <a:schemeClr val="tx2"/>
                </a:solidFill>
              </a:rPr>
              <a:t>Multiple deaf people (family members) cannot all see the screen and be seen by the camera</a:t>
            </a:r>
          </a:p>
          <a:p>
            <a:pPr lvl="0" indent="-342900">
              <a:buClr>
                <a:schemeClr val="tx2"/>
              </a:buClr>
            </a:pPr>
            <a:r>
              <a:rPr lang="en-US" sz="2800" dirty="0">
                <a:solidFill>
                  <a:schemeClr val="tx2"/>
                </a:solidFill>
              </a:rPr>
              <a:t>Interpreters (VRI) cannot see the context, identify who is entering/leaving, who is talking, what they are doing </a:t>
            </a:r>
          </a:p>
          <a:p>
            <a:pPr lvl="0" indent="-342900">
              <a:buClr>
                <a:schemeClr val="tx2"/>
              </a:buClr>
            </a:pPr>
            <a:r>
              <a:rPr lang="en-US" sz="2800" dirty="0">
                <a:solidFill>
                  <a:schemeClr val="tx2"/>
                </a:solidFill>
              </a:rPr>
              <a:t>Staff lack training how to use the device</a:t>
            </a:r>
          </a:p>
          <a:p>
            <a:pPr lvl="0" indent="-342900">
              <a:buClr>
                <a:schemeClr val="tx2"/>
              </a:buClr>
            </a:pPr>
            <a:endParaRPr lang="en-US" sz="2400" b="0" i="0" dirty="0">
              <a:solidFill>
                <a:schemeClr val="tx2"/>
              </a:solidFill>
            </a:endParaRPr>
          </a:p>
        </p:txBody>
      </p:sp>
      <p:sp>
        <p:nvSpPr>
          <p:cNvPr id="5" name="Slide Number Placeholder 4"/>
          <p:cNvSpPr>
            <a:spLocks noGrp="1"/>
          </p:cNvSpPr>
          <p:nvPr>
            <p:ph type="sldNum" sz="quarter" idx="12"/>
          </p:nvPr>
        </p:nvSpPr>
        <p:spPr/>
        <p:txBody>
          <a:bodyPr/>
          <a:lstStyle/>
          <a:p>
            <a:fld id="{5EFB8B5A-A59D-46A1-A30E-E76D732BA22D}" type="slidenum">
              <a:rPr lang="en-US" smtClean="0"/>
              <a:t>37</a:t>
            </a:fld>
            <a:endParaRPr lang="en-US"/>
          </a:p>
        </p:txBody>
      </p:sp>
    </p:spTree>
    <p:extLst>
      <p:ext uri="{BB962C8B-B14F-4D97-AF65-F5344CB8AC3E}">
        <p14:creationId xmlns:p14="http://schemas.microsoft.com/office/powerpoint/2010/main" val="485030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i="0" dirty="0"/>
              <a:t>When VRI is Effective</a:t>
            </a:r>
          </a:p>
        </p:txBody>
      </p:sp>
      <p:sp>
        <p:nvSpPr>
          <p:cNvPr id="3" name="Content Placeholder 2"/>
          <p:cNvSpPr>
            <a:spLocks noGrp="1"/>
          </p:cNvSpPr>
          <p:nvPr>
            <p:ph idx="1"/>
          </p:nvPr>
        </p:nvSpPr>
        <p:spPr>
          <a:xfrm>
            <a:off x="457200" y="1600200"/>
            <a:ext cx="7620000" cy="2774092"/>
          </a:xfrm>
        </p:spPr>
        <p:txBody>
          <a:bodyPr/>
          <a:lstStyle/>
          <a:p>
            <a:pPr lvl="0" indent="-342900">
              <a:buClr>
                <a:schemeClr val="tx2"/>
              </a:buClr>
            </a:pPr>
            <a:r>
              <a:rPr lang="en-US" sz="3200" b="0" i="0" dirty="0">
                <a:solidFill>
                  <a:schemeClr val="tx2"/>
                </a:solidFill>
              </a:rPr>
              <a:t>When the patient is feeling able to sit up and to concentrate e.g. for non-serious visits to the ER, or as a patient is getting ready to be discharged </a:t>
            </a:r>
            <a:endParaRPr lang="en-US" sz="4000" dirty="0">
              <a:solidFill>
                <a:schemeClr val="tx2"/>
              </a:solidFill>
            </a:endParaRPr>
          </a:p>
          <a:p>
            <a:pPr marL="914400" lvl="0" indent="-3175">
              <a:buNone/>
            </a:pPr>
            <a:r>
              <a:rPr lang="en-US" sz="2400" dirty="0">
                <a:solidFill>
                  <a:schemeClr val="tx2"/>
                </a:solidFill>
              </a:rPr>
              <a:t>*Medical Interpreting Task Force </a:t>
            </a:r>
          </a:p>
          <a:p>
            <a:pPr marL="0" indent="0">
              <a:buNone/>
            </a:pPr>
            <a:endParaRPr lang="en-US" dirty="0"/>
          </a:p>
        </p:txBody>
      </p:sp>
      <p:sp>
        <p:nvSpPr>
          <p:cNvPr id="5" name="Slide Number Placeholder 4"/>
          <p:cNvSpPr>
            <a:spLocks noGrp="1"/>
          </p:cNvSpPr>
          <p:nvPr>
            <p:ph type="sldNum" sz="quarter" idx="12"/>
          </p:nvPr>
        </p:nvSpPr>
        <p:spPr/>
        <p:txBody>
          <a:bodyPr/>
          <a:lstStyle/>
          <a:p>
            <a:fld id="{5EFB8B5A-A59D-46A1-A30E-E76D732BA22D}" type="slidenum">
              <a:rPr lang="en-US" smtClean="0"/>
              <a:t>38</a:t>
            </a:fld>
            <a:endParaRPr lang="en-US"/>
          </a:p>
        </p:txBody>
      </p:sp>
      <p:pic>
        <p:nvPicPr>
          <p:cNvPr id="4" name="Picture 3" descr="2 photos of patients with VRI and one with live interpreter&#10;">
            <a:extLst>
              <a:ext uri="{FF2B5EF4-FFF2-40B4-BE49-F238E27FC236}">
                <a16:creationId xmlns:a16="http://schemas.microsoft.com/office/drawing/2014/main" id="{B3E2C121-BE4D-455E-AE3B-A5DD82A95C52}"/>
              </a:ext>
            </a:extLst>
          </p:cNvPr>
          <p:cNvPicPr>
            <a:picLocks noChangeAspect="1"/>
          </p:cNvPicPr>
          <p:nvPr/>
        </p:nvPicPr>
        <p:blipFill>
          <a:blip r:embed="rId3"/>
          <a:stretch>
            <a:fillRect/>
          </a:stretch>
        </p:blipFill>
        <p:spPr>
          <a:xfrm>
            <a:off x="185737" y="4572000"/>
            <a:ext cx="8162925" cy="1828800"/>
          </a:xfrm>
          <a:prstGeom prst="rect">
            <a:avLst/>
          </a:prstGeom>
        </p:spPr>
      </p:pic>
    </p:spTree>
    <p:extLst>
      <p:ext uri="{BB962C8B-B14F-4D97-AF65-F5344CB8AC3E}">
        <p14:creationId xmlns:p14="http://schemas.microsoft.com/office/powerpoint/2010/main" val="35890939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172"/>
            <a:ext cx="7620000" cy="1143000"/>
          </a:xfrm>
        </p:spPr>
        <p:txBody>
          <a:bodyPr>
            <a:normAutofit fontScale="90000"/>
          </a:bodyPr>
          <a:lstStyle/>
          <a:p>
            <a:r>
              <a:rPr lang="en-US" sz="5400" b="1" i="0" dirty="0"/>
              <a:t>When VRI is Most Effective</a:t>
            </a:r>
          </a:p>
        </p:txBody>
      </p:sp>
      <p:sp>
        <p:nvSpPr>
          <p:cNvPr id="3" name="Content Placeholder 2"/>
          <p:cNvSpPr>
            <a:spLocks noGrp="1"/>
          </p:cNvSpPr>
          <p:nvPr>
            <p:ph idx="1"/>
          </p:nvPr>
        </p:nvSpPr>
        <p:spPr>
          <a:xfrm>
            <a:off x="457200" y="1371600"/>
            <a:ext cx="7985051" cy="5211762"/>
          </a:xfrm>
        </p:spPr>
        <p:txBody>
          <a:bodyPr>
            <a:normAutofit lnSpcReduction="10000"/>
          </a:bodyPr>
          <a:lstStyle/>
          <a:p>
            <a:pPr marL="0" indent="0" hangingPunct="0">
              <a:buNone/>
            </a:pPr>
            <a:r>
              <a:rPr lang="en-US" sz="3200" b="0" i="0" dirty="0">
                <a:solidFill>
                  <a:schemeClr val="tx2"/>
                </a:solidFill>
              </a:rPr>
              <a:t>The most effective communication for emergencies/urgent care is a combination of an on-call interpreter and VRI – </a:t>
            </a:r>
          </a:p>
          <a:p>
            <a:pPr indent="-342900">
              <a:buClr>
                <a:schemeClr val="tx2"/>
              </a:buClr>
            </a:pPr>
            <a:r>
              <a:rPr lang="en-US" sz="3200" b="0" i="0" dirty="0">
                <a:solidFill>
                  <a:schemeClr val="tx2"/>
                </a:solidFill>
              </a:rPr>
              <a:t>procedure of asking the deaf, hard-of-hearing or deaf-blind patient their most effective means of communication – (preference)</a:t>
            </a:r>
          </a:p>
          <a:p>
            <a:pPr indent="-342900">
              <a:buClr>
                <a:schemeClr val="tx2"/>
              </a:buClr>
            </a:pPr>
            <a:r>
              <a:rPr lang="en-US" sz="3200" b="0" i="0" dirty="0">
                <a:solidFill>
                  <a:schemeClr val="tx2"/>
                </a:solidFill>
              </a:rPr>
              <a:t>If requested, calling the on-call interpreter, </a:t>
            </a:r>
          </a:p>
          <a:p>
            <a:pPr lvl="0" indent="-342900">
              <a:buClr>
                <a:schemeClr val="tx2"/>
              </a:buClr>
            </a:pPr>
            <a:r>
              <a:rPr lang="en-US" sz="3200" b="0" i="0" dirty="0">
                <a:solidFill>
                  <a:schemeClr val="tx2"/>
                </a:solidFill>
              </a:rPr>
              <a:t>Meanwhile, if possible, using the VRI to get initial patient information </a:t>
            </a:r>
            <a:endParaRPr lang="en-US" sz="3200" dirty="0">
              <a:solidFill>
                <a:schemeClr val="tx2"/>
              </a:solidFill>
            </a:endParaRPr>
          </a:p>
          <a:p>
            <a:pPr marL="914400" lvl="0" indent="-3175">
              <a:buNone/>
            </a:pPr>
            <a:r>
              <a:rPr lang="en-US" sz="2400" dirty="0">
                <a:solidFill>
                  <a:schemeClr val="tx2"/>
                </a:solidFill>
              </a:rPr>
              <a:t>*Medical Interpreting Task Force </a:t>
            </a:r>
          </a:p>
        </p:txBody>
      </p:sp>
      <p:sp>
        <p:nvSpPr>
          <p:cNvPr id="5" name="Slide Number Placeholder 4"/>
          <p:cNvSpPr>
            <a:spLocks noGrp="1"/>
          </p:cNvSpPr>
          <p:nvPr>
            <p:ph type="sldNum" sz="quarter" idx="12"/>
          </p:nvPr>
        </p:nvSpPr>
        <p:spPr/>
        <p:txBody>
          <a:bodyPr/>
          <a:lstStyle/>
          <a:p>
            <a:fld id="{5EFB8B5A-A59D-46A1-A30E-E76D732BA22D}" type="slidenum">
              <a:rPr lang="en-US" smtClean="0"/>
              <a:t>39</a:t>
            </a:fld>
            <a:endParaRPr lang="en-US"/>
          </a:p>
        </p:txBody>
      </p:sp>
    </p:spTree>
    <p:extLst>
      <p:ext uri="{BB962C8B-B14F-4D97-AF65-F5344CB8AC3E}">
        <p14:creationId xmlns:p14="http://schemas.microsoft.com/office/powerpoint/2010/main" val="2352183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z="4000" b="1" i="0" dirty="0"/>
              <a:t>Federal Disability </a:t>
            </a:r>
            <a:r>
              <a:rPr lang="en-US" altLang="en-US" sz="4000" b="1" dirty="0"/>
              <a:t>Discrimination </a:t>
            </a:r>
            <a:r>
              <a:rPr lang="en-US" altLang="en-US" sz="4000" b="1" i="0" dirty="0"/>
              <a:t>Laws</a:t>
            </a:r>
          </a:p>
        </p:txBody>
      </p:sp>
      <p:sp>
        <p:nvSpPr>
          <p:cNvPr id="3" name="Content Placeholder 2"/>
          <p:cNvSpPr>
            <a:spLocks noGrp="1"/>
          </p:cNvSpPr>
          <p:nvPr>
            <p:ph idx="1"/>
          </p:nvPr>
        </p:nvSpPr>
        <p:spPr>
          <a:xfrm>
            <a:off x="533400" y="1417638"/>
            <a:ext cx="7866321" cy="5287962"/>
          </a:xfrm>
        </p:spPr>
        <p:txBody>
          <a:bodyPr>
            <a:normAutofit/>
          </a:bodyPr>
          <a:lstStyle/>
          <a:p>
            <a:pPr indent="-342900">
              <a:buClr>
                <a:schemeClr val="tx2"/>
              </a:buClr>
              <a:defRPr/>
            </a:pPr>
            <a:r>
              <a:rPr lang="en-US" sz="2800" b="1" i="0" u="sng" dirty="0">
                <a:solidFill>
                  <a:schemeClr val="tx2"/>
                </a:solidFill>
              </a:rPr>
              <a:t>Section 504 of the Rehabilitation Act of 1973</a:t>
            </a:r>
            <a:r>
              <a:rPr lang="en-US" sz="2800" b="0" i="0" dirty="0">
                <a:solidFill>
                  <a:schemeClr val="tx2"/>
                </a:solidFill>
              </a:rPr>
              <a:t> – applies to federal healthcare services and facilities; and healthcare providers who are also recipients of federal financial assistance, (such as federal Medicaid funds) or by federal research grants.  </a:t>
            </a:r>
          </a:p>
          <a:p>
            <a:pPr indent="-342900">
              <a:buClr>
                <a:schemeClr val="tx2"/>
              </a:buClr>
              <a:defRPr/>
            </a:pPr>
            <a:r>
              <a:rPr lang="en-US" sz="2800" b="1" u="sng" dirty="0">
                <a:solidFill>
                  <a:schemeClr val="tx2"/>
                </a:solidFill>
              </a:rPr>
              <a:t>Section 1557 of the Affordable Care Act</a:t>
            </a:r>
            <a:r>
              <a:rPr lang="en-US" sz="2800" dirty="0">
                <a:solidFill>
                  <a:schemeClr val="tx2"/>
                </a:solidFill>
              </a:rPr>
              <a:t> – applies to all healthcare providers.</a:t>
            </a:r>
          </a:p>
        </p:txBody>
      </p:sp>
      <p:sp>
        <p:nvSpPr>
          <p:cNvPr id="2" name="Slide Number Placeholder 1"/>
          <p:cNvSpPr>
            <a:spLocks noGrp="1"/>
          </p:cNvSpPr>
          <p:nvPr>
            <p:ph type="sldNum" sz="quarter" idx="12"/>
          </p:nvPr>
        </p:nvSpPr>
        <p:spPr/>
        <p:txBody>
          <a:bodyPr/>
          <a:lstStyle/>
          <a:p>
            <a:fld id="{5EFB8B5A-A59D-46A1-A30E-E76D732BA22D}" type="slidenum">
              <a:rPr lang="en-US" smtClean="0"/>
              <a:t>4</a:t>
            </a:fld>
            <a:endParaRPr lang="en-US"/>
          </a:p>
        </p:txBody>
      </p:sp>
      <p:pic>
        <p:nvPicPr>
          <p:cNvPr id="5" name="Picture 4" descr="US Department of Justice Seal&#10;">
            <a:extLst>
              <a:ext uri="{FF2B5EF4-FFF2-40B4-BE49-F238E27FC236}">
                <a16:creationId xmlns:a16="http://schemas.microsoft.com/office/drawing/2014/main" id="{BA74273E-3A82-4D13-9F26-4F348C22C76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03738" y="4799433"/>
            <a:ext cx="1699054" cy="1699054"/>
          </a:xfrm>
          <a:prstGeom prst="rect">
            <a:avLst/>
          </a:prstGeom>
        </p:spPr>
      </p:pic>
      <p:pic>
        <p:nvPicPr>
          <p:cNvPr id="7" name="Picture 6" descr="US Department of Health and Human Services Seal">
            <a:extLst>
              <a:ext uri="{FF2B5EF4-FFF2-40B4-BE49-F238E27FC236}">
                <a16:creationId xmlns:a16="http://schemas.microsoft.com/office/drawing/2014/main" id="{6D1A4578-079D-4572-94B6-465AEE87B58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51175" y="4799433"/>
            <a:ext cx="1699054" cy="1699054"/>
          </a:xfrm>
          <a:prstGeom prst="rect">
            <a:avLst/>
          </a:prstGeom>
        </p:spPr>
      </p:pic>
    </p:spTree>
    <p:extLst>
      <p:ext uri="{BB962C8B-B14F-4D97-AF65-F5344CB8AC3E}">
        <p14:creationId xmlns:p14="http://schemas.microsoft.com/office/powerpoint/2010/main" val="14916329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399"/>
            <a:ext cx="7953153" cy="1280985"/>
          </a:xfrm>
        </p:spPr>
        <p:txBody>
          <a:bodyPr>
            <a:normAutofit fontScale="90000"/>
          </a:bodyPr>
          <a:lstStyle/>
          <a:p>
            <a:r>
              <a:rPr lang="en-US" sz="4800" b="1" i="0" dirty="0"/>
              <a:t>Choosing Appropriate VRI Provider</a:t>
            </a:r>
          </a:p>
        </p:txBody>
      </p:sp>
      <p:sp>
        <p:nvSpPr>
          <p:cNvPr id="3" name="Content Placeholder 2"/>
          <p:cNvSpPr>
            <a:spLocks noGrp="1"/>
          </p:cNvSpPr>
          <p:nvPr>
            <p:ph idx="1"/>
          </p:nvPr>
        </p:nvSpPr>
        <p:spPr>
          <a:xfrm>
            <a:off x="457200" y="1655804"/>
            <a:ext cx="7953153" cy="4897395"/>
          </a:xfrm>
        </p:spPr>
        <p:txBody>
          <a:bodyPr>
            <a:normAutofit/>
          </a:bodyPr>
          <a:lstStyle/>
          <a:p>
            <a:pPr marL="0" indent="0" hangingPunct="0">
              <a:buNone/>
            </a:pPr>
            <a:r>
              <a:rPr lang="en-US" sz="3200" dirty="0">
                <a:solidFill>
                  <a:schemeClr val="tx2"/>
                </a:solidFill>
              </a:rPr>
              <a:t>Many healthcare facilities have arrangements with remote language translation companies to provide translation for patients who speak other languages. Such companies add on ASL interpreting as one of their options:</a:t>
            </a:r>
          </a:p>
          <a:p>
            <a:pPr indent="-342900">
              <a:buClr>
                <a:schemeClr val="tx2"/>
              </a:buClr>
            </a:pPr>
            <a:r>
              <a:rPr lang="en-US" sz="3200" dirty="0">
                <a:solidFill>
                  <a:schemeClr val="tx2"/>
                </a:solidFill>
              </a:rPr>
              <a:t>Are these interpreters qualified?</a:t>
            </a:r>
          </a:p>
          <a:p>
            <a:pPr indent="-342900">
              <a:buClr>
                <a:schemeClr val="tx2"/>
              </a:buClr>
            </a:pPr>
            <a:r>
              <a:rPr lang="en-US" sz="3200" dirty="0">
                <a:solidFill>
                  <a:schemeClr val="tx2"/>
                </a:solidFill>
              </a:rPr>
              <a:t>Is interpreting for Deaf patients, a Disability Accommodation under the ADA, or a Language Accommodation? </a:t>
            </a:r>
          </a:p>
        </p:txBody>
      </p:sp>
      <p:sp>
        <p:nvSpPr>
          <p:cNvPr id="4" name="Slide Number Placeholder 3"/>
          <p:cNvSpPr>
            <a:spLocks noGrp="1"/>
          </p:cNvSpPr>
          <p:nvPr>
            <p:ph type="sldNum" sz="quarter" idx="12"/>
          </p:nvPr>
        </p:nvSpPr>
        <p:spPr/>
        <p:txBody>
          <a:bodyPr/>
          <a:lstStyle/>
          <a:p>
            <a:fld id="{5EFB8B5A-A59D-46A1-A30E-E76D732BA22D}" type="slidenum">
              <a:rPr lang="en-US" smtClean="0"/>
              <a:t>40</a:t>
            </a:fld>
            <a:endParaRPr lang="en-US"/>
          </a:p>
        </p:txBody>
      </p:sp>
    </p:spTree>
    <p:extLst>
      <p:ext uri="{BB962C8B-B14F-4D97-AF65-F5344CB8AC3E}">
        <p14:creationId xmlns:p14="http://schemas.microsoft.com/office/powerpoint/2010/main" val="644481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19088" y="274638"/>
            <a:ext cx="8101898" cy="1143000"/>
          </a:xfrm>
        </p:spPr>
        <p:txBody>
          <a:bodyPr>
            <a:noAutofit/>
          </a:bodyPr>
          <a:lstStyle/>
          <a:p>
            <a:pPr eaLnBrk="1" hangingPunct="1"/>
            <a:r>
              <a:rPr lang="en-US" altLang="en-US" sz="4000" b="1" i="0" dirty="0"/>
              <a:t>Communication Access </a:t>
            </a:r>
            <a:r>
              <a:rPr lang="en-US" altLang="en-US" sz="4000" b="1" i="0" dirty="0" err="1"/>
              <a:t>Realtime</a:t>
            </a:r>
            <a:r>
              <a:rPr lang="en-US" altLang="en-US" sz="4000" b="1" i="0" dirty="0"/>
              <a:t> Translation</a:t>
            </a:r>
          </a:p>
        </p:txBody>
      </p:sp>
      <p:sp>
        <p:nvSpPr>
          <p:cNvPr id="31747" name="Content Placeholder 2"/>
          <p:cNvSpPr>
            <a:spLocks noGrp="1"/>
          </p:cNvSpPr>
          <p:nvPr>
            <p:ph idx="1"/>
          </p:nvPr>
        </p:nvSpPr>
        <p:spPr>
          <a:xfrm>
            <a:off x="479425" y="1600200"/>
            <a:ext cx="7941561" cy="5127978"/>
          </a:xfrm>
        </p:spPr>
        <p:txBody>
          <a:bodyPr>
            <a:normAutofit/>
          </a:bodyPr>
          <a:lstStyle/>
          <a:p>
            <a:pPr marL="0" indent="0" eaLnBrk="1" hangingPunct="1">
              <a:buFont typeface="Arial" charset="0"/>
              <a:buNone/>
            </a:pPr>
            <a:r>
              <a:rPr lang="en-US" altLang="en-US" sz="3600" b="0" i="0" dirty="0">
                <a:solidFill>
                  <a:schemeClr val="tx2"/>
                </a:solidFill>
              </a:rPr>
              <a:t>For individuals who are deaf but do not rely on sign language for communication and who have good levels of reading comprehension, the appropriate auxiliary aid or service is usually the use of transcription services, such as Communication Access Realtime Translation (CART).  </a:t>
            </a:r>
          </a:p>
          <a:p>
            <a:pPr marL="0" indent="0" eaLnBrk="1" hangingPunct="1">
              <a:buFont typeface="Arial" charset="0"/>
              <a:buNone/>
            </a:pPr>
            <a:r>
              <a:rPr lang="en-US" altLang="en-US" sz="2400" b="0" i="0" dirty="0">
                <a:solidFill>
                  <a:schemeClr val="tx2"/>
                </a:solidFill>
              </a:rPr>
              <a:t>	28 C.F.R. § 35.104. </a:t>
            </a:r>
          </a:p>
        </p:txBody>
      </p:sp>
      <p:sp>
        <p:nvSpPr>
          <p:cNvPr id="2" name="Slide Number Placeholder 1"/>
          <p:cNvSpPr>
            <a:spLocks noGrp="1"/>
          </p:cNvSpPr>
          <p:nvPr>
            <p:ph type="sldNum" sz="quarter" idx="12"/>
          </p:nvPr>
        </p:nvSpPr>
        <p:spPr/>
        <p:txBody>
          <a:bodyPr/>
          <a:lstStyle/>
          <a:p>
            <a:fld id="{5EFB8B5A-A59D-46A1-A30E-E76D732BA22D}" type="slidenum">
              <a:rPr lang="en-US" smtClean="0"/>
              <a:t>41</a:t>
            </a:fld>
            <a:endParaRPr lang="en-US"/>
          </a:p>
        </p:txBody>
      </p:sp>
    </p:spTree>
    <p:extLst>
      <p:ext uri="{BB962C8B-B14F-4D97-AF65-F5344CB8AC3E}">
        <p14:creationId xmlns:p14="http://schemas.microsoft.com/office/powerpoint/2010/main" val="19608541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78465" y="228600"/>
            <a:ext cx="7953154" cy="1143000"/>
          </a:xfrm>
        </p:spPr>
        <p:txBody>
          <a:bodyPr>
            <a:noAutofit/>
          </a:bodyPr>
          <a:lstStyle/>
          <a:p>
            <a:pPr eaLnBrk="1" hangingPunct="1"/>
            <a:r>
              <a:rPr lang="en-US" altLang="en-US" sz="4000" b="1" i="0" dirty="0"/>
              <a:t>Communication Access Realtime Translation (CART)</a:t>
            </a:r>
          </a:p>
        </p:txBody>
      </p:sp>
      <p:sp>
        <p:nvSpPr>
          <p:cNvPr id="2" name="Slide Number Placeholder 1"/>
          <p:cNvSpPr>
            <a:spLocks noGrp="1"/>
          </p:cNvSpPr>
          <p:nvPr>
            <p:ph type="sldNum" sz="quarter" idx="12"/>
          </p:nvPr>
        </p:nvSpPr>
        <p:spPr/>
        <p:txBody>
          <a:bodyPr/>
          <a:lstStyle/>
          <a:p>
            <a:fld id="{5EFB8B5A-A59D-46A1-A30E-E76D732BA22D}" type="slidenum">
              <a:rPr lang="en-US" smtClean="0"/>
              <a:t>42</a:t>
            </a:fld>
            <a:endParaRPr lang="en-US"/>
          </a:p>
        </p:txBody>
      </p:sp>
      <p:pic>
        <p:nvPicPr>
          <p:cNvPr id="5" name="Picture 2" descr="Person typing for Communication Access Realtime Translation with a large projection screen">
            <a:extLst>
              <a:ext uri="{FF2B5EF4-FFF2-40B4-BE49-F238E27FC236}">
                <a16:creationId xmlns:a16="http://schemas.microsoft.com/office/drawing/2014/main" id="{012FA75A-14D9-4F3A-80A5-90BAA83499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2297" y="3702079"/>
            <a:ext cx="4859079" cy="2785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Captioning on a laptop from captionist and stenography machin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95423" y="1771298"/>
            <a:ext cx="3976577" cy="2644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03163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fontScale="90000"/>
          </a:bodyPr>
          <a:lstStyle/>
          <a:p>
            <a:r>
              <a:rPr lang="en-US" altLang="en-US" b="1" i="0" dirty="0"/>
              <a:t>Undue Burden and Fundamental Alteration</a:t>
            </a:r>
          </a:p>
        </p:txBody>
      </p:sp>
      <p:sp>
        <p:nvSpPr>
          <p:cNvPr id="3" name="Content Placeholder 2"/>
          <p:cNvSpPr>
            <a:spLocks noGrp="1"/>
          </p:cNvSpPr>
          <p:nvPr>
            <p:ph idx="1"/>
          </p:nvPr>
        </p:nvSpPr>
        <p:spPr>
          <a:xfrm>
            <a:off x="615244" y="1792111"/>
            <a:ext cx="7620000" cy="4800600"/>
          </a:xfrm>
        </p:spPr>
        <p:txBody>
          <a:bodyPr>
            <a:noAutofit/>
          </a:bodyPr>
          <a:lstStyle/>
          <a:p>
            <a:pPr indent="-342900">
              <a:buClr>
                <a:schemeClr val="tx2"/>
              </a:buClr>
              <a:defRPr/>
            </a:pPr>
            <a:r>
              <a:rPr lang="en-US" sz="3800" b="0" i="0" dirty="0">
                <a:solidFill>
                  <a:schemeClr val="tx2"/>
                </a:solidFill>
              </a:rPr>
              <a:t>The ADA does not require the provision of any auxiliary aid or service that would result in an undue burden or in a fundamental alteration in the nature of the goods or services provided by a health care provider. </a:t>
            </a:r>
            <a:r>
              <a:rPr lang="en-US" sz="3200" b="0" i="0" dirty="0">
                <a:solidFill>
                  <a:schemeClr val="tx2"/>
                </a:solidFill>
              </a:rPr>
              <a:t> </a:t>
            </a:r>
          </a:p>
          <a:p>
            <a:pPr marL="0" indent="0">
              <a:buFont typeface="Arial" charset="0"/>
              <a:buNone/>
              <a:defRPr/>
            </a:pPr>
            <a:r>
              <a:rPr lang="en-US" sz="2400" b="0" i="0" dirty="0">
                <a:solidFill>
                  <a:schemeClr val="tx2"/>
                </a:solidFill>
              </a:rPr>
              <a:t>	28 C.F.R. § 36.303(a)</a:t>
            </a:r>
            <a:endParaRPr lang="en-US" sz="3200" b="0" i="0" dirty="0">
              <a:solidFill>
                <a:schemeClr val="tx2"/>
              </a:solidFill>
            </a:endParaRPr>
          </a:p>
        </p:txBody>
      </p:sp>
      <p:sp>
        <p:nvSpPr>
          <p:cNvPr id="2" name="Slide Number Placeholder 1"/>
          <p:cNvSpPr>
            <a:spLocks noGrp="1"/>
          </p:cNvSpPr>
          <p:nvPr>
            <p:ph type="sldNum" sz="quarter" idx="12"/>
          </p:nvPr>
        </p:nvSpPr>
        <p:spPr/>
        <p:txBody>
          <a:bodyPr/>
          <a:lstStyle/>
          <a:p>
            <a:fld id="{5EFB8B5A-A59D-46A1-A30E-E76D732BA22D}" type="slidenum">
              <a:rPr lang="en-US" smtClean="0"/>
              <a:t>43</a:t>
            </a:fld>
            <a:endParaRPr lang="en-US"/>
          </a:p>
        </p:txBody>
      </p:sp>
    </p:spTree>
    <p:extLst>
      <p:ext uri="{BB962C8B-B14F-4D97-AF65-F5344CB8AC3E}">
        <p14:creationId xmlns:p14="http://schemas.microsoft.com/office/powerpoint/2010/main" val="12640656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fontScale="90000"/>
          </a:bodyPr>
          <a:lstStyle/>
          <a:p>
            <a:r>
              <a:rPr lang="en-US" altLang="en-US" b="1" i="0" dirty="0"/>
              <a:t>Undue Burden and Fundamental Alteration</a:t>
            </a:r>
          </a:p>
        </p:txBody>
      </p:sp>
      <p:sp>
        <p:nvSpPr>
          <p:cNvPr id="3" name="Content Placeholder 2"/>
          <p:cNvSpPr>
            <a:spLocks noGrp="1"/>
          </p:cNvSpPr>
          <p:nvPr>
            <p:ph idx="1"/>
          </p:nvPr>
        </p:nvSpPr>
        <p:spPr>
          <a:xfrm>
            <a:off x="457200" y="1600200"/>
            <a:ext cx="7620000" cy="2089298"/>
          </a:xfrm>
        </p:spPr>
        <p:txBody>
          <a:bodyPr>
            <a:noAutofit/>
          </a:bodyPr>
          <a:lstStyle/>
          <a:p>
            <a:pPr indent="-342900">
              <a:buClr>
                <a:schemeClr val="tx2"/>
              </a:buClr>
              <a:defRPr/>
            </a:pPr>
            <a:r>
              <a:rPr lang="en-US" sz="3200" b="0" i="0" dirty="0">
                <a:solidFill>
                  <a:schemeClr val="tx2"/>
                </a:solidFill>
              </a:rPr>
              <a:t>An individualized assessment is required to determine whether a particular auxiliary aid or service would be an undue burden.  </a:t>
            </a:r>
          </a:p>
        </p:txBody>
      </p:sp>
      <p:sp>
        <p:nvSpPr>
          <p:cNvPr id="2" name="Slide Number Placeholder 1"/>
          <p:cNvSpPr>
            <a:spLocks noGrp="1"/>
          </p:cNvSpPr>
          <p:nvPr>
            <p:ph type="sldNum" sz="quarter" idx="12"/>
          </p:nvPr>
        </p:nvSpPr>
        <p:spPr/>
        <p:txBody>
          <a:bodyPr/>
          <a:lstStyle/>
          <a:p>
            <a:fld id="{5EFB8B5A-A59D-46A1-A30E-E76D732BA22D}" type="slidenum">
              <a:rPr lang="en-US" smtClean="0"/>
              <a:t>44</a:t>
            </a:fld>
            <a:endParaRPr lang="en-US"/>
          </a:p>
        </p:txBody>
      </p:sp>
      <p:pic>
        <p:nvPicPr>
          <p:cNvPr id="1032" name="Picture 8" descr="Photo of desk with glasses, book and document and pen. Document says &quot;ADA.&quot;">
            <a:extLst>
              <a:ext uri="{FF2B5EF4-FFF2-40B4-BE49-F238E27FC236}">
                <a16:creationId xmlns:a16="http://schemas.microsoft.com/office/drawing/2014/main" id="{968A6C35-93D9-4788-9F58-B524D347D4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4552" y="3996238"/>
            <a:ext cx="3905296" cy="260678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7063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fontScale="90000"/>
          </a:bodyPr>
          <a:lstStyle/>
          <a:p>
            <a:r>
              <a:rPr lang="en-US" altLang="en-US" sz="6000" b="1" i="0" dirty="0"/>
              <a:t>“But it Costs too Much!”</a:t>
            </a:r>
          </a:p>
        </p:txBody>
      </p:sp>
      <p:sp>
        <p:nvSpPr>
          <p:cNvPr id="35843" name="Content Placeholder 2"/>
          <p:cNvSpPr>
            <a:spLocks noGrp="1"/>
          </p:cNvSpPr>
          <p:nvPr>
            <p:ph idx="1"/>
          </p:nvPr>
        </p:nvSpPr>
        <p:spPr>
          <a:xfrm>
            <a:off x="457200" y="1600200"/>
            <a:ext cx="7899991" cy="4648200"/>
          </a:xfrm>
        </p:spPr>
        <p:txBody>
          <a:bodyPr>
            <a:normAutofit/>
          </a:bodyPr>
          <a:lstStyle/>
          <a:p>
            <a:pPr indent="-342900">
              <a:buClr>
                <a:schemeClr val="tx2"/>
              </a:buClr>
            </a:pPr>
            <a:r>
              <a:rPr lang="en-US" altLang="en-US" sz="3200" b="0" i="0" dirty="0">
                <a:solidFill>
                  <a:schemeClr val="tx2"/>
                </a:solidFill>
              </a:rPr>
              <a:t>A health care provider is expected to treat the costs of providing auxiliary aids and services as part of the overhead costs of operating a business.  </a:t>
            </a:r>
          </a:p>
          <a:p>
            <a:pPr indent="-342900">
              <a:buClr>
                <a:schemeClr val="tx2"/>
              </a:buClr>
            </a:pPr>
            <a:r>
              <a:rPr lang="en-US" altLang="en-US" sz="3200" b="0" i="0" dirty="0">
                <a:solidFill>
                  <a:schemeClr val="tx2"/>
                </a:solidFill>
              </a:rPr>
              <a:t>As long as the provision of the auxiliary aid or service does not impose an undue burden on the provider’s business, the provider is obligated to pay for the auxiliary aid or service.</a:t>
            </a:r>
          </a:p>
        </p:txBody>
      </p:sp>
      <p:sp>
        <p:nvSpPr>
          <p:cNvPr id="2" name="Slide Number Placeholder 1"/>
          <p:cNvSpPr>
            <a:spLocks noGrp="1"/>
          </p:cNvSpPr>
          <p:nvPr>
            <p:ph type="sldNum" sz="quarter" idx="12"/>
          </p:nvPr>
        </p:nvSpPr>
        <p:spPr/>
        <p:txBody>
          <a:bodyPr/>
          <a:lstStyle/>
          <a:p>
            <a:fld id="{5EFB8B5A-A59D-46A1-A30E-E76D732BA22D}" type="slidenum">
              <a:rPr lang="en-US" smtClean="0"/>
              <a:t>45</a:t>
            </a:fld>
            <a:endParaRPr lang="en-US"/>
          </a:p>
        </p:txBody>
      </p:sp>
    </p:spTree>
    <p:extLst>
      <p:ext uri="{BB962C8B-B14F-4D97-AF65-F5344CB8AC3E}">
        <p14:creationId xmlns:p14="http://schemas.microsoft.com/office/powerpoint/2010/main" val="41204705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rmAutofit fontScale="90000"/>
          </a:bodyPr>
          <a:lstStyle/>
          <a:p>
            <a:r>
              <a:rPr lang="en-US" altLang="en-US" b="1" i="0" dirty="0"/>
              <a:t>Undue Burden and Fundamental Alteration</a:t>
            </a:r>
          </a:p>
        </p:txBody>
      </p:sp>
      <p:sp>
        <p:nvSpPr>
          <p:cNvPr id="34819" name="Content Placeholder 2"/>
          <p:cNvSpPr>
            <a:spLocks noGrp="1"/>
          </p:cNvSpPr>
          <p:nvPr>
            <p:ph idx="1"/>
          </p:nvPr>
        </p:nvSpPr>
        <p:spPr>
          <a:xfrm>
            <a:off x="457200" y="1716088"/>
            <a:ext cx="7908324" cy="4525962"/>
          </a:xfrm>
        </p:spPr>
        <p:txBody>
          <a:bodyPr>
            <a:normAutofit/>
          </a:bodyPr>
          <a:lstStyle/>
          <a:p>
            <a:pPr marL="0" indent="0">
              <a:buFont typeface="Arial" charset="0"/>
              <a:buNone/>
            </a:pPr>
            <a:r>
              <a:rPr lang="en-US" altLang="en-US" sz="3600" b="0" i="0" dirty="0">
                <a:solidFill>
                  <a:schemeClr val="tx2"/>
                </a:solidFill>
              </a:rPr>
              <a:t>When an undue burden can be shown, the health care provider still has the duty to furnish an alternative auxiliary aid or service that would not result in an undue burden and, to the maximum extent possible, would ensure effective communication. </a:t>
            </a:r>
          </a:p>
          <a:p>
            <a:pPr marL="0" lvl="1" indent="0">
              <a:buNone/>
            </a:pPr>
            <a:r>
              <a:rPr lang="en-US" altLang="en-US" sz="2200" b="0" i="0" dirty="0">
                <a:solidFill>
                  <a:schemeClr val="tx2"/>
                </a:solidFill>
              </a:rPr>
              <a:t>	28 C.F.R. § 36.303(f).</a:t>
            </a:r>
          </a:p>
        </p:txBody>
      </p:sp>
      <p:sp>
        <p:nvSpPr>
          <p:cNvPr id="2" name="Slide Number Placeholder 1"/>
          <p:cNvSpPr>
            <a:spLocks noGrp="1"/>
          </p:cNvSpPr>
          <p:nvPr>
            <p:ph type="sldNum" sz="quarter" idx="12"/>
          </p:nvPr>
        </p:nvSpPr>
        <p:spPr/>
        <p:txBody>
          <a:bodyPr/>
          <a:lstStyle/>
          <a:p>
            <a:fld id="{5EFB8B5A-A59D-46A1-A30E-E76D732BA22D}" type="slidenum">
              <a:rPr lang="en-US" smtClean="0"/>
              <a:t>46</a:t>
            </a:fld>
            <a:endParaRPr lang="en-US"/>
          </a:p>
        </p:txBody>
      </p:sp>
    </p:spTree>
    <p:extLst>
      <p:ext uri="{BB962C8B-B14F-4D97-AF65-F5344CB8AC3E}">
        <p14:creationId xmlns:p14="http://schemas.microsoft.com/office/powerpoint/2010/main" val="26779443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506" y="304800"/>
            <a:ext cx="8074589" cy="1143000"/>
          </a:xfrm>
        </p:spPr>
        <p:txBody>
          <a:bodyPr>
            <a:normAutofit/>
          </a:bodyPr>
          <a:lstStyle/>
          <a:p>
            <a:r>
              <a:rPr lang="en-US" sz="4000" b="1" i="0" dirty="0"/>
              <a:t>Developing Policies and Procedures</a:t>
            </a:r>
          </a:p>
        </p:txBody>
      </p:sp>
      <p:sp>
        <p:nvSpPr>
          <p:cNvPr id="3" name="Content Placeholder 2"/>
          <p:cNvSpPr>
            <a:spLocks noGrp="1"/>
          </p:cNvSpPr>
          <p:nvPr>
            <p:ph idx="1"/>
          </p:nvPr>
        </p:nvSpPr>
        <p:spPr>
          <a:xfrm>
            <a:off x="457200" y="1447800"/>
            <a:ext cx="7978895" cy="5135562"/>
          </a:xfrm>
        </p:spPr>
        <p:txBody>
          <a:bodyPr>
            <a:normAutofit/>
          </a:bodyPr>
          <a:lstStyle/>
          <a:p>
            <a:pPr indent="-342900">
              <a:buClr>
                <a:schemeClr val="tx2"/>
              </a:buClr>
            </a:pPr>
            <a:r>
              <a:rPr lang="en-US" sz="3200" dirty="0">
                <a:solidFill>
                  <a:schemeClr val="tx2"/>
                </a:solidFill>
              </a:rPr>
              <a:t>H</a:t>
            </a:r>
            <a:r>
              <a:rPr lang="en-US" sz="3200" b="0" i="0" dirty="0">
                <a:solidFill>
                  <a:schemeClr val="tx2"/>
                </a:solidFill>
              </a:rPr>
              <a:t>ealthcare providers are encouraged to enact internal policies and procedures that address the specific communication needs of the entity and the patrons they serve. </a:t>
            </a:r>
          </a:p>
          <a:p>
            <a:pPr indent="-342900">
              <a:buClr>
                <a:schemeClr val="tx2"/>
              </a:buClr>
            </a:pPr>
            <a:r>
              <a:rPr lang="en-US" sz="3200" b="0" i="0" dirty="0">
                <a:solidFill>
                  <a:schemeClr val="tx2"/>
                </a:solidFill>
              </a:rPr>
              <a:t>Drafting policies and providing training on the protocols for arranging auxiliary aids and services keeps staff members informed with how to comply with the ADA</a:t>
            </a:r>
            <a:endParaRPr lang="en-US" sz="2800" b="0" i="0" dirty="0">
              <a:solidFill>
                <a:schemeClr val="tx2"/>
              </a:solidFill>
            </a:endParaRPr>
          </a:p>
          <a:p>
            <a:pPr marL="862013" indent="0">
              <a:buNone/>
            </a:pPr>
            <a:r>
              <a:rPr lang="en-US" b="0" i="0" dirty="0">
                <a:solidFill>
                  <a:schemeClr val="tx2"/>
                </a:solidFill>
              </a:rPr>
              <a:t>*Colorado Commission for the Deaf and Hard of Hearing</a:t>
            </a:r>
          </a:p>
        </p:txBody>
      </p:sp>
      <p:sp>
        <p:nvSpPr>
          <p:cNvPr id="5" name="Slide Number Placeholder 4"/>
          <p:cNvSpPr>
            <a:spLocks noGrp="1"/>
          </p:cNvSpPr>
          <p:nvPr>
            <p:ph type="sldNum" sz="quarter" idx="12"/>
          </p:nvPr>
        </p:nvSpPr>
        <p:spPr/>
        <p:txBody>
          <a:bodyPr/>
          <a:lstStyle/>
          <a:p>
            <a:fld id="{5EFB8B5A-A59D-46A1-A30E-E76D732BA22D}" type="slidenum">
              <a:rPr lang="en-US" smtClean="0"/>
              <a:t>47</a:t>
            </a:fld>
            <a:endParaRPr lang="en-US"/>
          </a:p>
        </p:txBody>
      </p:sp>
    </p:spTree>
    <p:extLst>
      <p:ext uri="{BB962C8B-B14F-4D97-AF65-F5344CB8AC3E}">
        <p14:creationId xmlns:p14="http://schemas.microsoft.com/office/powerpoint/2010/main" val="9145946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r>
              <a:rPr lang="en-US" altLang="en-US" b="1" i="0" dirty="0"/>
              <a:t>Establish an Effective Communication Office Policy</a:t>
            </a:r>
            <a:endParaRPr lang="en-US" altLang="en-US" i="0" dirty="0"/>
          </a:p>
        </p:txBody>
      </p:sp>
      <p:sp>
        <p:nvSpPr>
          <p:cNvPr id="37891" name="Content Placeholder 2"/>
          <p:cNvSpPr>
            <a:spLocks noGrp="1"/>
          </p:cNvSpPr>
          <p:nvPr>
            <p:ph idx="1"/>
          </p:nvPr>
        </p:nvSpPr>
        <p:spPr>
          <a:xfrm>
            <a:off x="2866768" y="1769533"/>
            <a:ext cx="5535827" cy="4648200"/>
          </a:xfrm>
        </p:spPr>
        <p:txBody>
          <a:bodyPr>
            <a:noAutofit/>
          </a:bodyPr>
          <a:lstStyle/>
          <a:p>
            <a:pPr indent="-342900">
              <a:buClr>
                <a:schemeClr val="tx2"/>
              </a:buClr>
            </a:pPr>
            <a:r>
              <a:rPr lang="en-US" altLang="en-US" sz="3200" b="0" i="0" dirty="0">
                <a:solidFill>
                  <a:schemeClr val="tx2"/>
                </a:solidFill>
              </a:rPr>
              <a:t>Frontline staff should ask deaf patients what their preferred communication needs are and document this in the patient’s medical records.</a:t>
            </a:r>
          </a:p>
          <a:p>
            <a:pPr indent="-342900">
              <a:buClr>
                <a:schemeClr val="tx2"/>
              </a:buClr>
            </a:pPr>
            <a:r>
              <a:rPr lang="en-US" altLang="en-US" sz="3200" b="0" i="0" dirty="0">
                <a:solidFill>
                  <a:schemeClr val="tx2"/>
                </a:solidFill>
              </a:rPr>
              <a:t>Build a database of qualified sign language interpreters and referral agencies with expertise in medical settings.</a:t>
            </a:r>
          </a:p>
        </p:txBody>
      </p:sp>
      <p:sp>
        <p:nvSpPr>
          <p:cNvPr id="2" name="Slide Number Placeholder 1"/>
          <p:cNvSpPr>
            <a:spLocks noGrp="1"/>
          </p:cNvSpPr>
          <p:nvPr>
            <p:ph type="sldNum" sz="quarter" idx="12"/>
          </p:nvPr>
        </p:nvSpPr>
        <p:spPr/>
        <p:txBody>
          <a:bodyPr/>
          <a:lstStyle/>
          <a:p>
            <a:fld id="{5EFB8B5A-A59D-46A1-A30E-E76D732BA22D}" type="slidenum">
              <a:rPr lang="en-US" smtClean="0"/>
              <a:t>48</a:t>
            </a:fld>
            <a:endParaRPr lang="en-US"/>
          </a:p>
        </p:txBody>
      </p:sp>
      <p:pic>
        <p:nvPicPr>
          <p:cNvPr id="7" name="Picture 6" descr="Woman with a small boy writing on paper with a nurse">
            <a:extLst>
              <a:ext uri="{FF2B5EF4-FFF2-40B4-BE49-F238E27FC236}">
                <a16:creationId xmlns:a16="http://schemas.microsoft.com/office/drawing/2014/main" id="{6BA11A60-5821-4C5C-9BE0-C28E5545D09B}"/>
              </a:ext>
            </a:extLst>
          </p:cNvPr>
          <p:cNvPicPr>
            <a:picLocks noChangeAspect="1"/>
          </p:cNvPicPr>
          <p:nvPr/>
        </p:nvPicPr>
        <p:blipFill>
          <a:blip r:embed="rId3"/>
          <a:stretch>
            <a:fillRect/>
          </a:stretch>
        </p:blipFill>
        <p:spPr>
          <a:xfrm>
            <a:off x="457200" y="2184292"/>
            <a:ext cx="2411437" cy="1653124"/>
          </a:xfrm>
          <a:prstGeom prst="rect">
            <a:avLst/>
          </a:prstGeom>
        </p:spPr>
      </p:pic>
      <p:pic>
        <p:nvPicPr>
          <p:cNvPr id="10" name="Picture 9" descr="Woman in an office talking with a man and using a video-remote interpreter.">
            <a:extLst>
              <a:ext uri="{FF2B5EF4-FFF2-40B4-BE49-F238E27FC236}">
                <a16:creationId xmlns:a16="http://schemas.microsoft.com/office/drawing/2014/main" id="{FC1879F6-D0EF-4274-8861-2196231701A3}"/>
              </a:ext>
            </a:extLst>
          </p:cNvPr>
          <p:cNvPicPr>
            <a:picLocks noChangeAspect="1"/>
          </p:cNvPicPr>
          <p:nvPr/>
        </p:nvPicPr>
        <p:blipFill>
          <a:blip r:embed="rId4"/>
          <a:stretch>
            <a:fillRect/>
          </a:stretch>
        </p:blipFill>
        <p:spPr>
          <a:xfrm>
            <a:off x="457200" y="4604070"/>
            <a:ext cx="2409568" cy="1557566"/>
          </a:xfrm>
          <a:prstGeom prst="rect">
            <a:avLst/>
          </a:prstGeom>
        </p:spPr>
      </p:pic>
    </p:spTree>
    <p:extLst>
      <p:ext uri="{BB962C8B-B14F-4D97-AF65-F5344CB8AC3E}">
        <p14:creationId xmlns:p14="http://schemas.microsoft.com/office/powerpoint/2010/main" val="10787770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060"/>
            <a:ext cx="8074588" cy="1332578"/>
          </a:xfrm>
        </p:spPr>
        <p:txBody>
          <a:bodyPr>
            <a:normAutofit/>
          </a:bodyPr>
          <a:lstStyle/>
          <a:p>
            <a:r>
              <a:rPr lang="en-US" sz="4000" b="1" i="0" dirty="0"/>
              <a:t>An Effective Communication Policy Includes:</a:t>
            </a:r>
          </a:p>
        </p:txBody>
      </p:sp>
      <p:sp>
        <p:nvSpPr>
          <p:cNvPr id="3" name="Content Placeholder 2"/>
          <p:cNvSpPr>
            <a:spLocks noGrp="1"/>
          </p:cNvSpPr>
          <p:nvPr>
            <p:ph idx="1"/>
          </p:nvPr>
        </p:nvSpPr>
        <p:spPr>
          <a:xfrm>
            <a:off x="533400" y="1371600"/>
            <a:ext cx="7887586" cy="5181600"/>
          </a:xfrm>
        </p:spPr>
        <p:txBody>
          <a:bodyPr>
            <a:normAutofit/>
          </a:bodyPr>
          <a:lstStyle/>
          <a:p>
            <a:pPr lvl="0" indent="-342900">
              <a:buClr>
                <a:schemeClr val="tx2"/>
              </a:buClr>
            </a:pPr>
            <a:r>
              <a:rPr lang="en-US" sz="3200" b="0" i="0" dirty="0">
                <a:solidFill>
                  <a:schemeClr val="tx2"/>
                </a:solidFill>
              </a:rPr>
              <a:t>Definition of who is entitled to auxiliary aids and services (Persons who are deaf, visually impaired, companions, etc.)</a:t>
            </a:r>
          </a:p>
          <a:p>
            <a:pPr lvl="0" indent="-342900">
              <a:buClr>
                <a:schemeClr val="tx2"/>
              </a:buClr>
            </a:pPr>
            <a:r>
              <a:rPr lang="en-US" sz="3200" b="0" i="0" dirty="0">
                <a:solidFill>
                  <a:schemeClr val="tx2"/>
                </a:solidFill>
              </a:rPr>
              <a:t>Examples of services and auxiliary aids the entity has available</a:t>
            </a:r>
          </a:p>
          <a:p>
            <a:pPr lvl="0" indent="-342900">
              <a:buClr>
                <a:schemeClr val="tx2"/>
              </a:buClr>
            </a:pPr>
            <a:r>
              <a:rPr lang="en-US" sz="3200" b="0" i="0" dirty="0">
                <a:solidFill>
                  <a:schemeClr val="tx2"/>
                </a:solidFill>
              </a:rPr>
              <a:t>How to respond to a request for auxiliary aids (such as interpreters)</a:t>
            </a:r>
          </a:p>
          <a:p>
            <a:pPr lvl="0" indent="-342900">
              <a:buClr>
                <a:schemeClr val="tx2"/>
              </a:buClr>
            </a:pPr>
            <a:r>
              <a:rPr lang="en-US" sz="3200" b="0" i="0" dirty="0">
                <a:solidFill>
                  <a:schemeClr val="tx2"/>
                </a:solidFill>
              </a:rPr>
              <a:t>How long it should take to respond to requests</a:t>
            </a:r>
          </a:p>
          <a:p>
            <a:pPr marL="914400" indent="0">
              <a:buNone/>
            </a:pPr>
            <a:r>
              <a:rPr lang="en-US" sz="1200" b="0" i="0" dirty="0">
                <a:solidFill>
                  <a:schemeClr val="tx2"/>
                </a:solidFill>
              </a:rPr>
              <a:t>*Colorado Commission for the Deaf and Hard of Hearing</a:t>
            </a:r>
          </a:p>
          <a:p>
            <a:pPr marL="0" indent="0">
              <a:buNone/>
            </a:pPr>
            <a:endParaRPr lang="en-US" sz="1200" dirty="0"/>
          </a:p>
        </p:txBody>
      </p:sp>
      <p:sp>
        <p:nvSpPr>
          <p:cNvPr id="5" name="Slide Number Placeholder 4"/>
          <p:cNvSpPr>
            <a:spLocks noGrp="1"/>
          </p:cNvSpPr>
          <p:nvPr>
            <p:ph type="sldNum" sz="quarter" idx="12"/>
          </p:nvPr>
        </p:nvSpPr>
        <p:spPr/>
        <p:txBody>
          <a:bodyPr/>
          <a:lstStyle/>
          <a:p>
            <a:fld id="{5EFB8B5A-A59D-46A1-A30E-E76D732BA22D}" type="slidenum">
              <a:rPr lang="en-US" smtClean="0"/>
              <a:t>49</a:t>
            </a:fld>
            <a:endParaRPr lang="en-US"/>
          </a:p>
        </p:txBody>
      </p:sp>
    </p:spTree>
    <p:extLst>
      <p:ext uri="{BB962C8B-B14F-4D97-AF65-F5344CB8AC3E}">
        <p14:creationId xmlns:p14="http://schemas.microsoft.com/office/powerpoint/2010/main" val="3084642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b="1" i="0" dirty="0"/>
              <a:t>Barrier-Free Healthcare Initiative</a:t>
            </a:r>
          </a:p>
        </p:txBody>
      </p:sp>
      <p:sp>
        <p:nvSpPr>
          <p:cNvPr id="3" name="Content Placeholder 2"/>
          <p:cNvSpPr>
            <a:spLocks noGrp="1"/>
          </p:cNvSpPr>
          <p:nvPr>
            <p:ph idx="1"/>
          </p:nvPr>
        </p:nvSpPr>
        <p:spPr>
          <a:xfrm>
            <a:off x="457200" y="1594884"/>
            <a:ext cx="7931888" cy="4805916"/>
          </a:xfrm>
        </p:spPr>
        <p:txBody>
          <a:bodyPr>
            <a:normAutofit/>
          </a:bodyPr>
          <a:lstStyle/>
          <a:p>
            <a:pPr indent="-342900">
              <a:buClr>
                <a:schemeClr val="tx2"/>
              </a:buClr>
              <a:defRPr/>
            </a:pPr>
            <a:r>
              <a:rPr lang="en-US" sz="3200" b="0" i="0" dirty="0">
                <a:solidFill>
                  <a:schemeClr val="tx2"/>
                </a:solidFill>
              </a:rPr>
              <a:t>U.S. Attorney’s offices across the nation are partnering with the Civil Rights Division to target their enforcement efforts. </a:t>
            </a:r>
          </a:p>
          <a:p>
            <a:pPr indent="-342900">
              <a:buClr>
                <a:schemeClr val="tx2"/>
              </a:buClr>
              <a:defRPr/>
            </a:pPr>
            <a:r>
              <a:rPr lang="en-US" sz="3200" b="0" i="0" dirty="0">
                <a:solidFill>
                  <a:schemeClr val="tx2"/>
                </a:solidFill>
              </a:rPr>
              <a:t>This initiative will make sure that people with disabilities, especially those who are deaf or hard of hearing, have access to medical information provided to them in a manner that is understandable to them.   </a:t>
            </a:r>
          </a:p>
          <a:p>
            <a:pPr marL="457200" indent="0">
              <a:buFont typeface="Arial" charset="0"/>
              <a:buNone/>
              <a:defRPr/>
            </a:pPr>
            <a:r>
              <a:rPr lang="en-US" b="0" i="0" u="sng" dirty="0"/>
              <a:t>http://www.ada.gov/usao-agreements.htm</a:t>
            </a:r>
          </a:p>
        </p:txBody>
      </p:sp>
      <p:sp>
        <p:nvSpPr>
          <p:cNvPr id="2" name="Slide Number Placeholder 1"/>
          <p:cNvSpPr>
            <a:spLocks noGrp="1"/>
          </p:cNvSpPr>
          <p:nvPr>
            <p:ph type="sldNum" sz="quarter" idx="12"/>
          </p:nvPr>
        </p:nvSpPr>
        <p:spPr/>
        <p:txBody>
          <a:bodyPr/>
          <a:lstStyle/>
          <a:p>
            <a:fld id="{5EFB8B5A-A59D-46A1-A30E-E76D732BA22D}" type="slidenum">
              <a:rPr lang="en-US" smtClean="0"/>
              <a:t>5</a:t>
            </a:fld>
            <a:endParaRPr lang="en-US"/>
          </a:p>
        </p:txBody>
      </p:sp>
    </p:spTree>
    <p:extLst>
      <p:ext uri="{BB962C8B-B14F-4D97-AF65-F5344CB8AC3E}">
        <p14:creationId xmlns:p14="http://schemas.microsoft.com/office/powerpoint/2010/main" val="37229522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hidden="1">
            <a:extLst>
              <a:ext uri="{FF2B5EF4-FFF2-40B4-BE49-F238E27FC236}">
                <a16:creationId xmlns:a16="http://schemas.microsoft.com/office/drawing/2014/main" id="{80566197-41D5-4425-9530-A09EA0258D0B}"/>
              </a:ext>
            </a:extLst>
          </p:cNvPr>
          <p:cNvSpPr>
            <a:spLocks noGrp="1"/>
          </p:cNvSpPr>
          <p:nvPr>
            <p:ph type="title"/>
          </p:nvPr>
        </p:nvSpPr>
        <p:spPr/>
        <p:txBody>
          <a:bodyPr/>
          <a:lstStyle/>
          <a:p>
            <a:r>
              <a:rPr lang="en-US" dirty="0" err="1"/>
              <a:t>Ef</a:t>
            </a:r>
            <a:endParaRPr lang="en-US" dirty="0"/>
          </a:p>
        </p:txBody>
      </p:sp>
      <p:sp>
        <p:nvSpPr>
          <p:cNvPr id="3" name="Content Placeholder 2"/>
          <p:cNvSpPr>
            <a:spLocks noGrp="1"/>
          </p:cNvSpPr>
          <p:nvPr>
            <p:ph idx="1"/>
          </p:nvPr>
        </p:nvSpPr>
        <p:spPr>
          <a:xfrm>
            <a:off x="457200" y="1600200"/>
            <a:ext cx="7946998" cy="4990178"/>
          </a:xfrm>
        </p:spPr>
        <p:txBody>
          <a:bodyPr>
            <a:normAutofit fontScale="55000" lnSpcReduction="20000"/>
          </a:bodyPr>
          <a:lstStyle/>
          <a:p>
            <a:pPr lvl="0" indent="-342900">
              <a:buClr>
                <a:schemeClr val="tx2"/>
              </a:buClr>
            </a:pPr>
            <a:r>
              <a:rPr lang="en-US" sz="6300" b="0" i="0" dirty="0">
                <a:solidFill>
                  <a:schemeClr val="tx2"/>
                </a:solidFill>
              </a:rPr>
              <a:t>Where devices (like assistive listening systems or VRI equipment) are stored</a:t>
            </a:r>
          </a:p>
          <a:p>
            <a:pPr lvl="0" indent="-342900">
              <a:buClr>
                <a:schemeClr val="tx2"/>
              </a:buClr>
            </a:pPr>
            <a:r>
              <a:rPr lang="en-US" sz="6300" b="0" i="0" dirty="0">
                <a:solidFill>
                  <a:schemeClr val="tx2"/>
                </a:solidFill>
              </a:rPr>
              <a:t>Names of subcontractors that provide auxiliary services (such as interpreters, CART, Braille)</a:t>
            </a:r>
          </a:p>
          <a:p>
            <a:pPr lvl="0" indent="-342900">
              <a:buClr>
                <a:schemeClr val="tx2"/>
              </a:buClr>
            </a:pPr>
            <a:r>
              <a:rPr lang="en-US" sz="6300" b="0" i="0" dirty="0">
                <a:solidFill>
                  <a:schemeClr val="tx2"/>
                </a:solidFill>
              </a:rPr>
              <a:t>Hours of when subcontractors are available to provide services</a:t>
            </a:r>
          </a:p>
          <a:p>
            <a:pPr lvl="0" indent="-342900">
              <a:buClr>
                <a:schemeClr val="tx2"/>
              </a:buClr>
            </a:pPr>
            <a:r>
              <a:rPr lang="en-US" sz="6300" b="0" i="0" dirty="0">
                <a:solidFill>
                  <a:schemeClr val="tx2"/>
                </a:solidFill>
              </a:rPr>
              <a:t>Procedures for obtaining a qualified interpreter last minute or during an emergency </a:t>
            </a:r>
            <a:endParaRPr lang="en-US" sz="6300" dirty="0">
              <a:solidFill>
                <a:schemeClr val="tx2"/>
              </a:solidFill>
            </a:endParaRPr>
          </a:p>
          <a:p>
            <a:pPr marL="914400" indent="0">
              <a:buNone/>
            </a:pPr>
            <a:r>
              <a:rPr lang="en-US" sz="2500" dirty="0">
                <a:solidFill>
                  <a:schemeClr val="tx2"/>
                </a:solidFill>
              </a:rPr>
              <a:t>*Colorado Commission for the Deaf and Hard of Hearing</a:t>
            </a:r>
          </a:p>
        </p:txBody>
      </p:sp>
      <p:sp>
        <p:nvSpPr>
          <p:cNvPr id="5" name="Slide Number Placeholder 4"/>
          <p:cNvSpPr>
            <a:spLocks noGrp="1"/>
          </p:cNvSpPr>
          <p:nvPr>
            <p:ph type="sldNum" sz="quarter" idx="12"/>
          </p:nvPr>
        </p:nvSpPr>
        <p:spPr/>
        <p:txBody>
          <a:bodyPr/>
          <a:lstStyle/>
          <a:p>
            <a:fld id="{5EFB8B5A-A59D-46A1-A30E-E76D732BA22D}" type="slidenum">
              <a:rPr lang="en-US" smtClean="0"/>
              <a:t>50</a:t>
            </a:fld>
            <a:endParaRPr lang="en-US"/>
          </a:p>
        </p:txBody>
      </p:sp>
      <p:sp>
        <p:nvSpPr>
          <p:cNvPr id="7" name="Title 1">
            <a:extLst>
              <a:ext uri="{FF2B5EF4-FFF2-40B4-BE49-F238E27FC236}">
                <a16:creationId xmlns:a16="http://schemas.microsoft.com/office/drawing/2014/main" id="{290AA898-1D57-4E19-A132-804BB2C88C78}"/>
              </a:ext>
            </a:extLst>
          </p:cNvPr>
          <p:cNvSpPr txBox="1">
            <a:spLocks/>
          </p:cNvSpPr>
          <p:nvPr/>
        </p:nvSpPr>
        <p:spPr>
          <a:xfrm>
            <a:off x="329610" y="267622"/>
            <a:ext cx="8074588" cy="133257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4000" b="1" dirty="0"/>
              <a:t>An Effective Communication Policy Includes:</a:t>
            </a:r>
          </a:p>
        </p:txBody>
      </p:sp>
    </p:spTree>
    <p:extLst>
      <p:ext uri="{BB962C8B-B14F-4D97-AF65-F5344CB8AC3E}">
        <p14:creationId xmlns:p14="http://schemas.microsoft.com/office/powerpoint/2010/main" val="7632553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hidden="1">
            <a:extLst>
              <a:ext uri="{FF2B5EF4-FFF2-40B4-BE49-F238E27FC236}">
                <a16:creationId xmlns:a16="http://schemas.microsoft.com/office/drawing/2014/main" id="{3B815613-CA57-4796-8D1A-6E62E38F840E}"/>
              </a:ext>
            </a:extLst>
          </p:cNvPr>
          <p:cNvSpPr>
            <a:spLocks noGrp="1"/>
          </p:cNvSpPr>
          <p:nvPr>
            <p:ph type="title"/>
          </p:nvPr>
        </p:nvSpPr>
        <p:spPr/>
        <p:txBody>
          <a:bodyPr/>
          <a:lstStyle/>
          <a:p>
            <a:r>
              <a:rPr lang="en-US" dirty="0"/>
              <a:t>1</a:t>
            </a:r>
          </a:p>
        </p:txBody>
      </p:sp>
      <p:sp>
        <p:nvSpPr>
          <p:cNvPr id="3" name="Content Placeholder 2"/>
          <p:cNvSpPr>
            <a:spLocks noGrp="1"/>
          </p:cNvSpPr>
          <p:nvPr>
            <p:ph idx="1"/>
          </p:nvPr>
        </p:nvSpPr>
        <p:spPr>
          <a:xfrm>
            <a:off x="457200" y="1600199"/>
            <a:ext cx="7620000" cy="5037667"/>
          </a:xfrm>
        </p:spPr>
        <p:txBody>
          <a:bodyPr>
            <a:normAutofit fontScale="92500" lnSpcReduction="20000"/>
          </a:bodyPr>
          <a:lstStyle/>
          <a:p>
            <a:pPr lvl="0" indent="-342900">
              <a:buClr>
                <a:schemeClr val="tx2"/>
              </a:buClr>
            </a:pPr>
            <a:r>
              <a:rPr lang="en-US" sz="3500" dirty="0">
                <a:solidFill>
                  <a:schemeClr val="tx2"/>
                </a:solidFill>
              </a:rPr>
              <a:t>When it is appropriate to exchange written notes and when an interpreter should be called</a:t>
            </a:r>
          </a:p>
          <a:p>
            <a:pPr lvl="0" indent="-342900">
              <a:buClr>
                <a:schemeClr val="tx2"/>
              </a:buClr>
            </a:pPr>
            <a:r>
              <a:rPr lang="en-US" sz="3500" dirty="0">
                <a:solidFill>
                  <a:schemeClr val="tx2"/>
                </a:solidFill>
              </a:rPr>
              <a:t>Who is considered a “qualified interpreter”</a:t>
            </a:r>
          </a:p>
          <a:p>
            <a:pPr lvl="0" indent="-342900">
              <a:buClr>
                <a:schemeClr val="tx2"/>
              </a:buClr>
            </a:pPr>
            <a:r>
              <a:rPr lang="en-US" sz="3500" dirty="0">
                <a:solidFill>
                  <a:schemeClr val="tx2"/>
                </a:solidFill>
              </a:rPr>
              <a:t>Language about friends, family, children and impartial parties being unqualified to interpret</a:t>
            </a:r>
          </a:p>
          <a:p>
            <a:pPr lvl="0" indent="-342900">
              <a:buClr>
                <a:schemeClr val="tx2"/>
              </a:buClr>
            </a:pPr>
            <a:r>
              <a:rPr lang="en-US" sz="3500" dirty="0">
                <a:solidFill>
                  <a:schemeClr val="tx2"/>
                </a:solidFill>
              </a:rPr>
              <a:t>Appropriate and inappropriate times and settings to use Video Remote Interpreting (if applicable)</a:t>
            </a:r>
          </a:p>
          <a:p>
            <a:pPr marL="914400" indent="0">
              <a:buNone/>
            </a:pPr>
            <a:r>
              <a:rPr lang="en-US" sz="1400" dirty="0">
                <a:solidFill>
                  <a:schemeClr val="tx2"/>
                </a:solidFill>
              </a:rPr>
              <a:t>*Colorado Commission for the Deaf and Hard of Hearing</a:t>
            </a:r>
          </a:p>
        </p:txBody>
      </p:sp>
      <p:sp>
        <p:nvSpPr>
          <p:cNvPr id="5" name="Slide Number Placeholder 4"/>
          <p:cNvSpPr>
            <a:spLocks noGrp="1"/>
          </p:cNvSpPr>
          <p:nvPr>
            <p:ph type="sldNum" sz="quarter" idx="12"/>
          </p:nvPr>
        </p:nvSpPr>
        <p:spPr/>
        <p:txBody>
          <a:bodyPr/>
          <a:lstStyle/>
          <a:p>
            <a:fld id="{5EFB8B5A-A59D-46A1-A30E-E76D732BA22D}" type="slidenum">
              <a:rPr lang="en-US" smtClean="0"/>
              <a:t>51</a:t>
            </a:fld>
            <a:endParaRPr lang="en-US"/>
          </a:p>
        </p:txBody>
      </p:sp>
      <p:sp>
        <p:nvSpPr>
          <p:cNvPr id="7" name="Title 1">
            <a:extLst>
              <a:ext uri="{FF2B5EF4-FFF2-40B4-BE49-F238E27FC236}">
                <a16:creationId xmlns:a16="http://schemas.microsoft.com/office/drawing/2014/main" id="{D3B71F43-74D7-4E8F-8F80-5542A1D16AB9}"/>
              </a:ext>
            </a:extLst>
          </p:cNvPr>
          <p:cNvSpPr txBox="1">
            <a:spLocks/>
          </p:cNvSpPr>
          <p:nvPr/>
        </p:nvSpPr>
        <p:spPr>
          <a:xfrm>
            <a:off x="457200" y="267622"/>
            <a:ext cx="8074588" cy="133257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4000" b="1" dirty="0"/>
              <a:t>An Effective Communication Policy Includes:</a:t>
            </a:r>
          </a:p>
        </p:txBody>
      </p:sp>
    </p:spTree>
    <p:extLst>
      <p:ext uri="{BB962C8B-B14F-4D97-AF65-F5344CB8AC3E}">
        <p14:creationId xmlns:p14="http://schemas.microsoft.com/office/powerpoint/2010/main" val="11087503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a:bodyPr>
          <a:lstStyle/>
          <a:p>
            <a:pPr eaLnBrk="1" hangingPunct="1"/>
            <a:r>
              <a:rPr lang="en-US" altLang="en-US" sz="6000" b="1" i="0" dirty="0"/>
              <a:t>Resources</a:t>
            </a:r>
          </a:p>
        </p:txBody>
      </p:sp>
      <p:sp>
        <p:nvSpPr>
          <p:cNvPr id="7171" name="Content Placeholder 2"/>
          <p:cNvSpPr>
            <a:spLocks noGrp="1"/>
          </p:cNvSpPr>
          <p:nvPr>
            <p:ph idx="1"/>
          </p:nvPr>
        </p:nvSpPr>
        <p:spPr>
          <a:xfrm>
            <a:off x="479425" y="1447800"/>
            <a:ext cx="8040688" cy="5029200"/>
          </a:xfrm>
        </p:spPr>
        <p:txBody>
          <a:bodyPr rtlCol="0">
            <a:normAutofit lnSpcReduction="10000"/>
          </a:bodyPr>
          <a:lstStyle/>
          <a:p>
            <a:pPr eaLnBrk="1" fontAlgn="auto" hangingPunct="1">
              <a:spcAft>
                <a:spcPts val="0"/>
              </a:spcAft>
              <a:buClr>
                <a:schemeClr val="tx2"/>
              </a:buClr>
              <a:buFont typeface="Arial" pitchFamily="34" charset="0"/>
              <a:buChar char="•"/>
              <a:defRPr/>
            </a:pPr>
            <a:r>
              <a:rPr lang="en-US" sz="3200" b="0" i="0" dirty="0">
                <a:solidFill>
                  <a:schemeClr val="tx2"/>
                </a:solidFill>
              </a:rPr>
              <a:t>Regulations, appendices, standards are available at DOJ’s ADA web site at  </a:t>
            </a:r>
            <a:r>
              <a:rPr lang="en-US" sz="3200" b="0" i="0" u="sng" dirty="0">
                <a:solidFill>
                  <a:schemeClr val="tx2"/>
                </a:solidFill>
              </a:rPr>
              <a:t>www.ada.gov</a:t>
            </a:r>
            <a:r>
              <a:rPr lang="en-US" sz="3200" b="0" i="0" dirty="0">
                <a:solidFill>
                  <a:schemeClr val="tx2"/>
                </a:solidFill>
              </a:rPr>
              <a:t> </a:t>
            </a:r>
          </a:p>
          <a:p>
            <a:pPr marL="914400" indent="0" eaLnBrk="1" fontAlgn="auto" hangingPunct="1">
              <a:spcAft>
                <a:spcPts val="0"/>
              </a:spcAft>
              <a:buFont typeface="Arial" pitchFamily="34" charset="0"/>
              <a:buNone/>
              <a:defRPr/>
            </a:pPr>
            <a:r>
              <a:rPr lang="en-US" sz="3200" b="0" i="0" dirty="0">
                <a:solidFill>
                  <a:schemeClr val="tx2"/>
                </a:solidFill>
              </a:rPr>
              <a:t>For answers to specific questions, DOJ toll-free ADA information line:  </a:t>
            </a:r>
          </a:p>
          <a:p>
            <a:pPr marL="914400" indent="0" eaLnBrk="1" fontAlgn="auto" hangingPunct="1">
              <a:spcAft>
                <a:spcPts val="0"/>
              </a:spcAft>
              <a:buFont typeface="Arial" pitchFamily="34" charset="0"/>
              <a:buNone/>
              <a:defRPr/>
            </a:pPr>
            <a:r>
              <a:rPr lang="en-US" sz="3200" b="0" i="0" dirty="0">
                <a:solidFill>
                  <a:schemeClr val="tx2"/>
                </a:solidFill>
              </a:rPr>
              <a:t>800-514-0301 (Voice)</a:t>
            </a:r>
          </a:p>
          <a:p>
            <a:pPr marL="914400" indent="0" eaLnBrk="1" fontAlgn="auto" hangingPunct="1">
              <a:spcAft>
                <a:spcPts val="0"/>
              </a:spcAft>
              <a:buFont typeface="Arial" pitchFamily="34" charset="0"/>
              <a:buNone/>
              <a:defRPr/>
            </a:pPr>
            <a:r>
              <a:rPr lang="en-US" sz="3200" b="0" i="0" dirty="0">
                <a:solidFill>
                  <a:schemeClr val="tx2"/>
                </a:solidFill>
              </a:rPr>
              <a:t>800-514-0383 (TTY) </a:t>
            </a:r>
          </a:p>
          <a:p>
            <a:pPr eaLnBrk="1" fontAlgn="auto" hangingPunct="1">
              <a:spcAft>
                <a:spcPts val="0"/>
              </a:spcAft>
              <a:buClr>
                <a:schemeClr val="tx2"/>
              </a:buClr>
              <a:buFont typeface="Arial" pitchFamily="34" charset="0"/>
              <a:buChar char="•"/>
              <a:defRPr/>
            </a:pPr>
            <a:r>
              <a:rPr lang="en-US" sz="3200" b="0" i="0" dirty="0">
                <a:solidFill>
                  <a:schemeClr val="tx2"/>
                </a:solidFill>
              </a:rPr>
              <a:t>Network of ADA Centers: 800-949-4232 (Voice/TTY)</a:t>
            </a:r>
          </a:p>
          <a:p>
            <a:pPr eaLnBrk="1" fontAlgn="auto" hangingPunct="1">
              <a:spcAft>
                <a:spcPts val="0"/>
              </a:spcAft>
              <a:buClr>
                <a:schemeClr val="tx2"/>
              </a:buClr>
              <a:buFont typeface="Arial" pitchFamily="34" charset="0"/>
              <a:buChar char="•"/>
              <a:defRPr/>
            </a:pPr>
            <a:r>
              <a:rPr lang="en-US" sz="3200" b="0" i="0" dirty="0">
                <a:solidFill>
                  <a:schemeClr val="tx2"/>
                </a:solidFill>
              </a:rPr>
              <a:t>U.S. Access Board </a:t>
            </a:r>
            <a:r>
              <a:rPr lang="en-US" sz="3200" b="0" i="0" u="sng" dirty="0">
                <a:solidFill>
                  <a:schemeClr val="tx2"/>
                </a:solidFill>
              </a:rPr>
              <a:t>www.access-board.gov</a:t>
            </a:r>
          </a:p>
          <a:p>
            <a:pPr eaLnBrk="1" fontAlgn="auto" hangingPunct="1">
              <a:spcAft>
                <a:spcPts val="0"/>
              </a:spcAft>
              <a:buFont typeface="Arial" pitchFamily="34" charset="0"/>
              <a:buChar char="•"/>
              <a:defRPr/>
            </a:pPr>
            <a:endParaRPr lang="en-US" dirty="0"/>
          </a:p>
        </p:txBody>
      </p:sp>
      <p:sp>
        <p:nvSpPr>
          <p:cNvPr id="2" name="Slide Number Placeholder 1"/>
          <p:cNvSpPr>
            <a:spLocks noGrp="1"/>
          </p:cNvSpPr>
          <p:nvPr>
            <p:ph type="sldNum" sz="quarter" idx="12"/>
          </p:nvPr>
        </p:nvSpPr>
        <p:spPr/>
        <p:txBody>
          <a:bodyPr/>
          <a:lstStyle/>
          <a:p>
            <a:fld id="{5EFB8B5A-A59D-46A1-A30E-E76D732BA22D}" type="slidenum">
              <a:rPr lang="en-US" smtClean="0"/>
              <a:t>52</a:t>
            </a:fld>
            <a:endParaRPr lang="en-US"/>
          </a:p>
        </p:txBody>
      </p:sp>
    </p:spTree>
    <p:extLst>
      <p:ext uri="{BB962C8B-B14F-4D97-AF65-F5344CB8AC3E}">
        <p14:creationId xmlns:p14="http://schemas.microsoft.com/office/powerpoint/2010/main" val="34883589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a:bodyPr>
          <a:lstStyle/>
          <a:p>
            <a:pPr eaLnBrk="1" hangingPunct="1"/>
            <a:r>
              <a:rPr lang="en-US" altLang="en-US" sz="6000" b="1" i="0" dirty="0"/>
              <a:t>Resources</a:t>
            </a:r>
          </a:p>
        </p:txBody>
      </p:sp>
      <p:sp>
        <p:nvSpPr>
          <p:cNvPr id="38915" name="Content Placeholder 2"/>
          <p:cNvSpPr>
            <a:spLocks noGrp="1"/>
          </p:cNvSpPr>
          <p:nvPr>
            <p:ph idx="1"/>
          </p:nvPr>
        </p:nvSpPr>
        <p:spPr>
          <a:xfrm>
            <a:off x="609600" y="1524000"/>
            <a:ext cx="7848600" cy="4614863"/>
          </a:xfrm>
        </p:spPr>
        <p:txBody>
          <a:bodyPr/>
          <a:lstStyle/>
          <a:p>
            <a:pPr marL="914400" indent="-914400" eaLnBrk="1" hangingPunct="1">
              <a:buFont typeface="Arial" charset="0"/>
              <a:buNone/>
            </a:pPr>
            <a:r>
              <a:rPr lang="en-US" altLang="en-US" sz="4000" b="0" i="0" dirty="0">
                <a:solidFill>
                  <a:schemeClr val="tx2"/>
                </a:solidFill>
              </a:rPr>
              <a:t>National Association of the Deaf</a:t>
            </a:r>
            <a:r>
              <a:rPr lang="en-US" altLang="en-US" sz="4000" b="0" i="0" dirty="0">
                <a:solidFill>
                  <a:srgbClr val="FFFF00"/>
                </a:solidFill>
              </a:rPr>
              <a:t> </a:t>
            </a:r>
            <a:r>
              <a:rPr lang="en-US" altLang="en-US" sz="4000" b="0" i="0" u="sng" dirty="0"/>
              <a:t>http://www.nad.org</a:t>
            </a:r>
          </a:p>
          <a:p>
            <a:pPr marL="914400" indent="-914400" eaLnBrk="1" hangingPunct="1">
              <a:buFont typeface="Arial" charset="0"/>
              <a:buNone/>
            </a:pPr>
            <a:r>
              <a:rPr lang="en-US" altLang="en-US" sz="4000" b="0" i="0" dirty="0">
                <a:solidFill>
                  <a:schemeClr val="tx2"/>
                </a:solidFill>
              </a:rPr>
              <a:t>National Federation of the Blind </a:t>
            </a:r>
            <a:r>
              <a:rPr lang="en-US" altLang="en-US" sz="4000" u="sng" dirty="0"/>
              <a:t>https://nfb.org </a:t>
            </a:r>
          </a:p>
          <a:p>
            <a:pPr marL="914400" indent="-914400">
              <a:buNone/>
            </a:pPr>
            <a:r>
              <a:rPr lang="en-US" altLang="en-US" sz="4000" dirty="0">
                <a:solidFill>
                  <a:schemeClr val="tx2"/>
                </a:solidFill>
              </a:rPr>
              <a:t>Registry </a:t>
            </a:r>
            <a:r>
              <a:rPr lang="en-US" altLang="en-US" sz="4000" b="0" i="0" dirty="0">
                <a:solidFill>
                  <a:schemeClr val="tx2"/>
                </a:solidFill>
              </a:rPr>
              <a:t>of Interpreters for the Deaf </a:t>
            </a:r>
            <a:r>
              <a:rPr lang="en-US" altLang="en-US" sz="4000" b="0" i="0" u="sng" dirty="0"/>
              <a:t>http://www.rid.org</a:t>
            </a:r>
          </a:p>
          <a:p>
            <a:pPr marL="0" indent="0" eaLnBrk="1" hangingPunct="1">
              <a:buFont typeface="Arial" charset="0"/>
              <a:buNone/>
            </a:pPr>
            <a:endParaRPr lang="en-US" altLang="en-US" dirty="0"/>
          </a:p>
          <a:p>
            <a:pPr marL="0" indent="0" eaLnBrk="1" hangingPunct="1">
              <a:buFont typeface="Arial" charset="0"/>
              <a:buNone/>
            </a:pPr>
            <a:endParaRPr lang="en-US" altLang="en-US" dirty="0"/>
          </a:p>
        </p:txBody>
      </p:sp>
      <p:sp>
        <p:nvSpPr>
          <p:cNvPr id="2" name="Slide Number Placeholder 1"/>
          <p:cNvSpPr>
            <a:spLocks noGrp="1"/>
          </p:cNvSpPr>
          <p:nvPr>
            <p:ph type="sldNum" sz="quarter" idx="12"/>
          </p:nvPr>
        </p:nvSpPr>
        <p:spPr/>
        <p:txBody>
          <a:bodyPr/>
          <a:lstStyle/>
          <a:p>
            <a:fld id="{5EFB8B5A-A59D-46A1-A30E-E76D732BA22D}" type="slidenum">
              <a:rPr lang="en-US" smtClean="0"/>
              <a:t>53</a:t>
            </a:fld>
            <a:endParaRPr lang="en-US"/>
          </a:p>
        </p:txBody>
      </p:sp>
    </p:spTree>
    <p:extLst>
      <p:ext uri="{BB962C8B-B14F-4D97-AF65-F5344CB8AC3E}">
        <p14:creationId xmlns:p14="http://schemas.microsoft.com/office/powerpoint/2010/main" val="10111731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127883"/>
            <a:ext cx="7620000" cy="1143000"/>
          </a:xfrm>
        </p:spPr>
        <p:txBody>
          <a:bodyPr>
            <a:normAutofit fontScale="90000"/>
          </a:bodyPr>
          <a:lstStyle/>
          <a:p>
            <a:pPr eaLnBrk="1" hangingPunct="1"/>
            <a:r>
              <a:rPr lang="en-US" altLang="en-US" sz="5400" b="1" i="0" dirty="0"/>
              <a:t>Common State Resources</a:t>
            </a:r>
          </a:p>
        </p:txBody>
      </p:sp>
      <p:sp>
        <p:nvSpPr>
          <p:cNvPr id="56323" name="Content Placeholder 2"/>
          <p:cNvSpPr>
            <a:spLocks noGrp="1"/>
          </p:cNvSpPr>
          <p:nvPr>
            <p:ph idx="1"/>
          </p:nvPr>
        </p:nvSpPr>
        <p:spPr>
          <a:xfrm>
            <a:off x="654836" y="1605845"/>
            <a:ext cx="7876952" cy="5156200"/>
          </a:xfrm>
        </p:spPr>
        <p:txBody>
          <a:bodyPr>
            <a:normAutofit/>
          </a:bodyPr>
          <a:lstStyle/>
          <a:p>
            <a:pPr indent="-342900" eaLnBrk="1" hangingPunct="1">
              <a:buClr>
                <a:schemeClr val="tx2"/>
              </a:buClr>
              <a:defRPr/>
            </a:pPr>
            <a:r>
              <a:rPr lang="en-US" sz="3600" b="0" i="0" dirty="0">
                <a:solidFill>
                  <a:schemeClr val="tx2"/>
                </a:solidFill>
              </a:rPr>
              <a:t>Disability-related Agencies</a:t>
            </a:r>
          </a:p>
          <a:p>
            <a:pPr indent="-342900" eaLnBrk="1" hangingPunct="1">
              <a:buClr>
                <a:schemeClr val="tx2"/>
              </a:buClr>
              <a:defRPr/>
            </a:pPr>
            <a:r>
              <a:rPr lang="en-US" sz="3600" b="0" i="0" dirty="0">
                <a:solidFill>
                  <a:schemeClr val="tx2"/>
                </a:solidFill>
              </a:rPr>
              <a:t>State Office of Deaf and Hard of Hearing Services</a:t>
            </a:r>
          </a:p>
          <a:p>
            <a:pPr marL="914400" lvl="1" indent="-457200">
              <a:buClr>
                <a:schemeClr val="tx2"/>
              </a:buClr>
              <a:buFont typeface="Calibri" panose="020F0502020204030204" pitchFamily="34" charset="0"/>
              <a:buChar char="–"/>
              <a:defRPr/>
            </a:pPr>
            <a:r>
              <a:rPr lang="en-US" sz="3000" b="0" i="0" dirty="0">
                <a:solidFill>
                  <a:schemeClr val="tx2"/>
                </a:solidFill>
              </a:rPr>
              <a:t>Deaf and Hard of Hearing Regional Centers</a:t>
            </a:r>
          </a:p>
          <a:p>
            <a:pPr indent="-342900" eaLnBrk="1" hangingPunct="1">
              <a:buClr>
                <a:schemeClr val="tx2"/>
              </a:buClr>
              <a:defRPr/>
            </a:pPr>
            <a:r>
              <a:rPr lang="en-US" sz="3600" b="0" i="0" dirty="0">
                <a:solidFill>
                  <a:schemeClr val="tx2"/>
                </a:solidFill>
              </a:rPr>
              <a:t>Department of Services for the Blind</a:t>
            </a:r>
          </a:p>
          <a:p>
            <a:pPr marL="914400" lvl="1" indent="-447675">
              <a:buClr>
                <a:schemeClr val="tx2"/>
              </a:buClr>
              <a:buFont typeface="Calibri" panose="020F0502020204030204" pitchFamily="34" charset="0"/>
              <a:buChar char="–"/>
              <a:defRPr/>
            </a:pPr>
            <a:r>
              <a:rPr lang="en-US" sz="3000" b="0" i="0" dirty="0">
                <a:solidFill>
                  <a:schemeClr val="tx2"/>
                </a:solidFill>
              </a:rPr>
              <a:t>Council for the Blind</a:t>
            </a:r>
          </a:p>
          <a:p>
            <a:pPr indent="-342900" eaLnBrk="1" hangingPunct="1">
              <a:buClr>
                <a:schemeClr val="tx2"/>
              </a:buClr>
              <a:defRPr/>
            </a:pPr>
            <a:r>
              <a:rPr lang="en-US" sz="3600" b="0" i="0" dirty="0">
                <a:solidFill>
                  <a:schemeClr val="tx2"/>
                </a:solidFill>
              </a:rPr>
              <a:t>Interpreter Referral Agencies</a:t>
            </a:r>
          </a:p>
        </p:txBody>
      </p:sp>
      <p:sp>
        <p:nvSpPr>
          <p:cNvPr id="2" name="Slide Number Placeholder 1"/>
          <p:cNvSpPr>
            <a:spLocks noGrp="1"/>
          </p:cNvSpPr>
          <p:nvPr>
            <p:ph type="sldNum" sz="quarter" idx="12"/>
          </p:nvPr>
        </p:nvSpPr>
        <p:spPr/>
        <p:txBody>
          <a:bodyPr/>
          <a:lstStyle/>
          <a:p>
            <a:fld id="{5EFB8B5A-A59D-46A1-A30E-E76D732BA22D}" type="slidenum">
              <a:rPr lang="en-US" smtClean="0"/>
              <a:t>54</a:t>
            </a:fld>
            <a:endParaRPr lang="en-US"/>
          </a:p>
        </p:txBody>
      </p:sp>
    </p:spTree>
    <p:extLst>
      <p:ext uri="{BB962C8B-B14F-4D97-AF65-F5344CB8AC3E}">
        <p14:creationId xmlns:p14="http://schemas.microsoft.com/office/powerpoint/2010/main" val="35474932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786AC-5B20-4841-9003-9663730E15F7}"/>
              </a:ext>
            </a:extLst>
          </p:cNvPr>
          <p:cNvSpPr>
            <a:spLocks noGrp="1"/>
          </p:cNvSpPr>
          <p:nvPr>
            <p:ph type="title"/>
          </p:nvPr>
        </p:nvSpPr>
        <p:spPr>
          <a:xfrm>
            <a:off x="457200" y="150460"/>
            <a:ext cx="7620000" cy="1143000"/>
          </a:xfrm>
        </p:spPr>
        <p:txBody>
          <a:bodyPr/>
          <a:lstStyle/>
          <a:p>
            <a:r>
              <a:rPr lang="en-US" b="1" dirty="0"/>
              <a:t>Sources</a:t>
            </a:r>
          </a:p>
        </p:txBody>
      </p:sp>
      <p:sp>
        <p:nvSpPr>
          <p:cNvPr id="3" name="Content Placeholder 2">
            <a:extLst>
              <a:ext uri="{FF2B5EF4-FFF2-40B4-BE49-F238E27FC236}">
                <a16:creationId xmlns:a16="http://schemas.microsoft.com/office/drawing/2014/main" id="{D43DABE0-6395-4F88-B9E9-1A4BA406C0AB}"/>
              </a:ext>
            </a:extLst>
          </p:cNvPr>
          <p:cNvSpPr>
            <a:spLocks noGrp="1"/>
          </p:cNvSpPr>
          <p:nvPr>
            <p:ph idx="1"/>
          </p:nvPr>
        </p:nvSpPr>
        <p:spPr>
          <a:xfrm>
            <a:off x="457200" y="1293460"/>
            <a:ext cx="7620000" cy="5289902"/>
          </a:xfrm>
        </p:spPr>
        <p:txBody>
          <a:bodyPr>
            <a:normAutofit fontScale="92500"/>
          </a:bodyPr>
          <a:lstStyle/>
          <a:p>
            <a:pPr marL="461963" indent="-461963">
              <a:buNone/>
            </a:pPr>
            <a:r>
              <a:rPr lang="en-US" dirty="0"/>
              <a:t>ADA.gov. (2003-Oct.). ADA Business BRIEF: Communicating with People Who Are Deaf or Hard of Hearing in Hospital Settings. Retrieved from </a:t>
            </a:r>
            <a:r>
              <a:rPr lang="en-US" u="sng" dirty="0"/>
              <a:t>https://www.ada.gov/hospcombr.htm </a:t>
            </a:r>
          </a:p>
          <a:p>
            <a:pPr marL="461963" indent="-461963">
              <a:buNone/>
            </a:pPr>
            <a:r>
              <a:rPr lang="en-US" dirty="0"/>
              <a:t>NAD. (nd.</a:t>
            </a:r>
            <a:r>
              <a:rPr lang="en-US" baseline="30000" dirty="0"/>
              <a:t>1</a:t>
            </a:r>
            <a:r>
              <a:rPr lang="en-US" dirty="0"/>
              <a:t>). Health Care Providers. Retrieved from </a:t>
            </a:r>
            <a:r>
              <a:rPr lang="en-US" u="sng" dirty="0"/>
              <a:t>https://www.nad.org/resources/health-care-and-mental-health-services/health-care-providers/</a:t>
            </a:r>
          </a:p>
          <a:p>
            <a:pPr marL="461963" indent="-461963">
              <a:buNone/>
            </a:pPr>
            <a:r>
              <a:rPr lang="en-US" dirty="0"/>
              <a:t>NAD. (nd.</a:t>
            </a:r>
            <a:r>
              <a:rPr lang="en-US" baseline="30000" dirty="0"/>
              <a:t>2</a:t>
            </a:r>
            <a:r>
              <a:rPr lang="en-US" dirty="0"/>
              <a:t>). Position Statement On Health Care Access For Deaf Patients. Retrieved from </a:t>
            </a:r>
            <a:r>
              <a:rPr lang="en-US" u="sng" dirty="0"/>
              <a:t>https://www.nad.org/about-us/position-statements/position-statement-on-health-care-access-for-deaf-patients/</a:t>
            </a:r>
          </a:p>
          <a:p>
            <a:pPr marL="461963" indent="-461963">
              <a:buNone/>
            </a:pPr>
            <a:r>
              <a:rPr lang="en-US" dirty="0"/>
              <a:t>NW ADA Center. (2016-Mar. 2). Effective Communication: Healthcare. Retrieved from </a:t>
            </a:r>
            <a:r>
              <a:rPr lang="en-US" u="sng" dirty="0"/>
              <a:t>http://nwadacenter.org/factsheet/effective-communication-healthcare</a:t>
            </a:r>
          </a:p>
          <a:p>
            <a:pPr marL="461963" indent="-461963">
              <a:buNone/>
            </a:pPr>
            <a:r>
              <a:rPr lang="en-US" dirty="0"/>
              <a:t>US DOJ. (2014-Jan. 31). ADA Effective Communication Requirement. Retrieved from </a:t>
            </a:r>
            <a:r>
              <a:rPr lang="en-US" u="sng" dirty="0"/>
              <a:t>https://www.ada.gov/effective-comm.htm</a:t>
            </a:r>
          </a:p>
        </p:txBody>
      </p:sp>
    </p:spTree>
    <p:extLst>
      <p:ext uri="{BB962C8B-B14F-4D97-AF65-F5344CB8AC3E}">
        <p14:creationId xmlns:p14="http://schemas.microsoft.com/office/powerpoint/2010/main" val="39285892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786AC-5B20-4841-9003-9663730E15F7}"/>
              </a:ext>
            </a:extLst>
          </p:cNvPr>
          <p:cNvSpPr>
            <a:spLocks noGrp="1"/>
          </p:cNvSpPr>
          <p:nvPr>
            <p:ph type="title"/>
          </p:nvPr>
        </p:nvSpPr>
        <p:spPr>
          <a:xfrm>
            <a:off x="457200" y="150460"/>
            <a:ext cx="7620000" cy="1143000"/>
          </a:xfrm>
        </p:spPr>
        <p:txBody>
          <a:bodyPr/>
          <a:lstStyle/>
          <a:p>
            <a:r>
              <a:rPr lang="en-US" b="1" dirty="0"/>
              <a:t>Sources</a:t>
            </a:r>
          </a:p>
        </p:txBody>
      </p:sp>
      <p:sp>
        <p:nvSpPr>
          <p:cNvPr id="3" name="Content Placeholder 2">
            <a:extLst>
              <a:ext uri="{FF2B5EF4-FFF2-40B4-BE49-F238E27FC236}">
                <a16:creationId xmlns:a16="http://schemas.microsoft.com/office/drawing/2014/main" id="{D43DABE0-6395-4F88-B9E9-1A4BA406C0AB}"/>
              </a:ext>
            </a:extLst>
          </p:cNvPr>
          <p:cNvSpPr>
            <a:spLocks noGrp="1"/>
          </p:cNvSpPr>
          <p:nvPr>
            <p:ph idx="1"/>
          </p:nvPr>
        </p:nvSpPr>
        <p:spPr>
          <a:xfrm>
            <a:off x="457200" y="1293460"/>
            <a:ext cx="7620000" cy="5289902"/>
          </a:xfrm>
        </p:spPr>
        <p:txBody>
          <a:bodyPr>
            <a:normAutofit fontScale="92500"/>
          </a:bodyPr>
          <a:lstStyle/>
          <a:p>
            <a:pPr marL="461963" indent="-461963">
              <a:buNone/>
            </a:pPr>
            <a:r>
              <a:rPr lang="en-US" dirty="0"/>
              <a:t>ADA.gov. (2003-Oct.). ADA Business BRIEF: Communicating with People Who Are Deaf or Hard of Hearing in Hospital Settings. Retrieved from </a:t>
            </a:r>
            <a:r>
              <a:rPr lang="en-US" u="sng" dirty="0"/>
              <a:t>https://www.ada.gov/hospcombr.htm </a:t>
            </a:r>
          </a:p>
          <a:p>
            <a:pPr marL="461963" indent="-461963">
              <a:buNone/>
            </a:pPr>
            <a:r>
              <a:rPr lang="en-US" dirty="0"/>
              <a:t>NAD. (nd.</a:t>
            </a:r>
            <a:r>
              <a:rPr lang="en-US" baseline="30000" dirty="0"/>
              <a:t>1</a:t>
            </a:r>
            <a:r>
              <a:rPr lang="en-US" dirty="0"/>
              <a:t>). Health Care Providers. Retrieved from </a:t>
            </a:r>
            <a:r>
              <a:rPr lang="en-US" u="sng" dirty="0"/>
              <a:t>https://www.nad.org/resources/health-care-and-mental-health-services/health-care-providers/</a:t>
            </a:r>
          </a:p>
          <a:p>
            <a:pPr marL="461963" indent="-461963">
              <a:buNone/>
            </a:pPr>
            <a:r>
              <a:rPr lang="en-US" dirty="0"/>
              <a:t>NAD. (nd.</a:t>
            </a:r>
            <a:r>
              <a:rPr lang="en-US" baseline="30000" dirty="0"/>
              <a:t>2</a:t>
            </a:r>
            <a:r>
              <a:rPr lang="en-US" dirty="0"/>
              <a:t>). Position Statement On Health Care Access For Deaf Patients. Retrieved from </a:t>
            </a:r>
            <a:r>
              <a:rPr lang="en-US" u="sng" dirty="0"/>
              <a:t>https://www.nad.org/about-us/position-statements/position-statement-on-health-care-access-for-deaf-patients/</a:t>
            </a:r>
          </a:p>
          <a:p>
            <a:pPr marL="461963" indent="-461963">
              <a:buNone/>
            </a:pPr>
            <a:r>
              <a:rPr lang="en-US" dirty="0"/>
              <a:t>NW ADA Center. (2016-Mar. 2). Effective Communication: Healthcare. Retrieved from </a:t>
            </a:r>
            <a:r>
              <a:rPr lang="en-US" u="sng" dirty="0"/>
              <a:t>http://nwadacenter.org/factsheet/effective-communication-healthcare</a:t>
            </a:r>
          </a:p>
          <a:p>
            <a:pPr marL="461963" indent="-461963">
              <a:buNone/>
            </a:pPr>
            <a:r>
              <a:rPr lang="en-US" dirty="0"/>
              <a:t>US DOJ. (2014-Jan. 31). ADA Effective Communication Requirement. Retrieved from </a:t>
            </a:r>
            <a:r>
              <a:rPr lang="en-US" u="sng" dirty="0"/>
              <a:t>https://www.ada.gov/effective-comm.htm</a:t>
            </a:r>
          </a:p>
        </p:txBody>
      </p:sp>
    </p:spTree>
    <p:extLst>
      <p:ext uri="{BB962C8B-B14F-4D97-AF65-F5344CB8AC3E}">
        <p14:creationId xmlns:p14="http://schemas.microsoft.com/office/powerpoint/2010/main" val="32009278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altLang="en-US" sz="6600" i="0" dirty="0"/>
              <a:t>Questions?</a:t>
            </a:r>
          </a:p>
        </p:txBody>
      </p:sp>
      <p:pic>
        <p:nvPicPr>
          <p:cNvPr id="59395" name="Picture 5" descr="A diagram of sign language for &quot;Query Me&quot; and &quot;Any&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885244"/>
            <a:ext cx="6254847"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8703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z="4800" b="1" i="0" dirty="0"/>
              <a:t>Title III of the ADA</a:t>
            </a:r>
          </a:p>
        </p:txBody>
      </p:sp>
      <p:sp>
        <p:nvSpPr>
          <p:cNvPr id="6147" name="Content Placeholder 2"/>
          <p:cNvSpPr>
            <a:spLocks noGrp="1"/>
          </p:cNvSpPr>
          <p:nvPr>
            <p:ph idx="1"/>
          </p:nvPr>
        </p:nvSpPr>
        <p:spPr>
          <a:xfrm>
            <a:off x="457201" y="1600199"/>
            <a:ext cx="7995684" cy="5037667"/>
          </a:xfrm>
        </p:spPr>
        <p:txBody>
          <a:bodyPr>
            <a:normAutofit/>
          </a:bodyPr>
          <a:lstStyle/>
          <a:p>
            <a:pPr indent="-342900">
              <a:buClr>
                <a:schemeClr val="tx2"/>
              </a:buClr>
              <a:defRPr/>
            </a:pPr>
            <a:r>
              <a:rPr lang="en-US" sz="3600" b="0" i="0" dirty="0">
                <a:solidFill>
                  <a:schemeClr val="tx2"/>
                </a:solidFill>
              </a:rPr>
              <a:t>Title III of the Americans with Disabilities Act (ADA) prohibits discrimination against individuals with disabilities by places of public accommodation. </a:t>
            </a:r>
            <a:r>
              <a:rPr lang="en-US" sz="3200" b="0" i="0" dirty="0">
                <a:solidFill>
                  <a:schemeClr val="tx2"/>
                </a:solidFill>
              </a:rPr>
              <a:t>  </a:t>
            </a:r>
          </a:p>
          <a:p>
            <a:pPr marL="0" indent="0">
              <a:buNone/>
              <a:defRPr/>
            </a:pPr>
            <a:r>
              <a:rPr lang="en-US" sz="2400" b="0" i="0" dirty="0">
                <a:solidFill>
                  <a:schemeClr val="tx2"/>
                </a:solidFill>
              </a:rPr>
              <a:t>	42 U.S.C. §§ 12181 - 12189.</a:t>
            </a:r>
            <a:endParaRPr lang="en-US" sz="1000" b="0" i="0" dirty="0">
              <a:solidFill>
                <a:schemeClr val="tx2"/>
              </a:solidFill>
            </a:endParaRPr>
          </a:p>
          <a:p>
            <a:pPr indent="-342900" eaLnBrk="1" hangingPunct="1">
              <a:buClr>
                <a:schemeClr val="tx2"/>
              </a:buClr>
              <a:defRPr/>
            </a:pPr>
            <a:r>
              <a:rPr lang="en-US" sz="3600" b="0" i="0" dirty="0">
                <a:solidFill>
                  <a:schemeClr val="tx2"/>
                </a:solidFill>
              </a:rPr>
              <a:t>Private healthcare providers are considered places of public accommodation. </a:t>
            </a:r>
            <a:r>
              <a:rPr lang="en-US" sz="3200" b="0" i="0" dirty="0">
                <a:solidFill>
                  <a:schemeClr val="tx2"/>
                </a:solidFill>
              </a:rPr>
              <a:t> </a:t>
            </a:r>
          </a:p>
          <a:p>
            <a:pPr marL="0" indent="0" eaLnBrk="1" hangingPunct="1">
              <a:buNone/>
              <a:defRPr/>
            </a:pPr>
            <a:endParaRPr lang="en-US" sz="800" b="0" i="0" dirty="0">
              <a:solidFill>
                <a:srgbClr val="FFFF00"/>
              </a:solidFill>
            </a:endParaRPr>
          </a:p>
        </p:txBody>
      </p:sp>
      <p:sp>
        <p:nvSpPr>
          <p:cNvPr id="2" name="Slide Number Placeholder 1"/>
          <p:cNvSpPr>
            <a:spLocks noGrp="1"/>
          </p:cNvSpPr>
          <p:nvPr>
            <p:ph type="sldNum" sz="quarter" idx="12"/>
          </p:nvPr>
        </p:nvSpPr>
        <p:spPr/>
        <p:txBody>
          <a:bodyPr/>
          <a:lstStyle/>
          <a:p>
            <a:fld id="{5EFB8B5A-A59D-46A1-A30E-E76D732BA22D}" type="slidenum">
              <a:rPr lang="en-US" smtClean="0"/>
              <a:t>6</a:t>
            </a:fld>
            <a:endParaRPr lang="en-US"/>
          </a:p>
        </p:txBody>
      </p:sp>
    </p:spTree>
    <p:extLst>
      <p:ext uri="{BB962C8B-B14F-4D97-AF65-F5344CB8AC3E}">
        <p14:creationId xmlns:p14="http://schemas.microsoft.com/office/powerpoint/2010/main" val="1119052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199" y="274638"/>
            <a:ext cx="7985051" cy="1143000"/>
          </a:xfrm>
        </p:spPr>
        <p:txBody>
          <a:bodyPr>
            <a:normAutofit fontScale="90000"/>
          </a:bodyPr>
          <a:lstStyle/>
          <a:p>
            <a:pPr eaLnBrk="1" hangingPunct="1"/>
            <a:r>
              <a:rPr lang="en-US" altLang="en-US" sz="4200" b="1" i="0" dirty="0"/>
              <a:t>Healthcare Providers under Title III</a:t>
            </a:r>
          </a:p>
        </p:txBody>
      </p:sp>
      <p:sp>
        <p:nvSpPr>
          <p:cNvPr id="9219" name="Content Placeholder 2"/>
          <p:cNvSpPr>
            <a:spLocks noGrp="1"/>
          </p:cNvSpPr>
          <p:nvPr>
            <p:ph idx="1"/>
          </p:nvPr>
        </p:nvSpPr>
        <p:spPr>
          <a:xfrm>
            <a:off x="533400" y="1275644"/>
            <a:ext cx="7908849" cy="3285723"/>
          </a:xfrm>
        </p:spPr>
        <p:txBody>
          <a:bodyPr>
            <a:normAutofit/>
          </a:bodyPr>
          <a:lstStyle/>
          <a:p>
            <a:pPr marL="0" indent="0" eaLnBrk="1" hangingPunct="1">
              <a:buFont typeface="Arial" charset="0"/>
              <a:buNone/>
            </a:pPr>
            <a:r>
              <a:rPr lang="en-US" altLang="en-US" sz="3200" b="0" i="0" dirty="0">
                <a:solidFill>
                  <a:schemeClr val="tx2"/>
                </a:solidFill>
              </a:rPr>
              <a:t>Hospitals, nursing homes, psychiatric and psychological services, offices of private physicians, dentists, health maintenance organizations (HMOs), and health clinics are included among the healthcare providers covered by the ADA. </a:t>
            </a:r>
          </a:p>
        </p:txBody>
      </p:sp>
      <p:sp>
        <p:nvSpPr>
          <p:cNvPr id="2" name="Slide Number Placeholder 1"/>
          <p:cNvSpPr>
            <a:spLocks noGrp="1"/>
          </p:cNvSpPr>
          <p:nvPr>
            <p:ph type="sldNum" sz="quarter" idx="12"/>
          </p:nvPr>
        </p:nvSpPr>
        <p:spPr/>
        <p:txBody>
          <a:bodyPr/>
          <a:lstStyle/>
          <a:p>
            <a:fld id="{5EFB8B5A-A59D-46A1-A30E-E76D732BA22D}" type="slidenum">
              <a:rPr lang="en-US" smtClean="0"/>
              <a:t>7</a:t>
            </a:fld>
            <a:endParaRPr lang="en-US"/>
          </a:p>
        </p:txBody>
      </p:sp>
      <p:pic>
        <p:nvPicPr>
          <p:cNvPr id="4" name="Picture 3">
            <a:extLst>
              <a:ext uri="{FF2B5EF4-FFF2-40B4-BE49-F238E27FC236}">
                <a16:creationId xmlns:a16="http://schemas.microsoft.com/office/drawing/2014/main" id="{C5D7C8E6-21D6-4DE1-B3E3-784CE97E088C}"/>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21550" b="11881"/>
          <a:stretch/>
        </p:blipFill>
        <p:spPr>
          <a:xfrm>
            <a:off x="701751" y="4671082"/>
            <a:ext cx="7166344" cy="1692777"/>
          </a:xfrm>
          <a:prstGeom prst="rect">
            <a:avLst/>
          </a:prstGeom>
        </p:spPr>
      </p:pic>
    </p:spTree>
    <p:extLst>
      <p:ext uri="{BB962C8B-B14F-4D97-AF65-F5344CB8AC3E}">
        <p14:creationId xmlns:p14="http://schemas.microsoft.com/office/powerpoint/2010/main" val="142252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7963786" cy="1143000"/>
          </a:xfrm>
        </p:spPr>
        <p:txBody>
          <a:bodyPr>
            <a:normAutofit fontScale="90000"/>
          </a:bodyPr>
          <a:lstStyle/>
          <a:p>
            <a:pPr eaLnBrk="1" hangingPunct="1"/>
            <a:r>
              <a:rPr lang="en-US" altLang="en-US" sz="4200" b="1" i="0" dirty="0"/>
              <a:t>Healthcare Providers under Title III</a:t>
            </a:r>
          </a:p>
        </p:txBody>
      </p:sp>
      <p:sp>
        <p:nvSpPr>
          <p:cNvPr id="8195" name="Content Placeholder 2"/>
          <p:cNvSpPr>
            <a:spLocks noGrp="1"/>
          </p:cNvSpPr>
          <p:nvPr>
            <p:ph idx="1"/>
          </p:nvPr>
        </p:nvSpPr>
        <p:spPr>
          <a:xfrm>
            <a:off x="457200" y="1454326"/>
            <a:ext cx="7811386" cy="3241852"/>
          </a:xfrm>
        </p:spPr>
        <p:txBody>
          <a:bodyPr>
            <a:normAutofit/>
          </a:bodyPr>
          <a:lstStyle/>
          <a:p>
            <a:pPr marL="0" indent="0" eaLnBrk="1" hangingPunct="1">
              <a:buFont typeface="Arial" charset="0"/>
              <a:buNone/>
            </a:pPr>
            <a:r>
              <a:rPr lang="en-US" altLang="en-US" sz="3200" b="0" i="0" dirty="0">
                <a:solidFill>
                  <a:schemeClr val="tx2"/>
                </a:solidFill>
              </a:rPr>
              <a:t>Title III of the ADA applies to all private healthcare providers, </a:t>
            </a:r>
            <a:r>
              <a:rPr lang="en-US" altLang="en-US" sz="3200" b="0" i="0" u="sng" dirty="0">
                <a:solidFill>
                  <a:schemeClr val="tx2"/>
                </a:solidFill>
              </a:rPr>
              <a:t>regardless of the size of the office or the number of employees.</a:t>
            </a:r>
            <a:r>
              <a:rPr lang="en-US" altLang="en-US" sz="3200" b="0" i="0" dirty="0">
                <a:solidFill>
                  <a:schemeClr val="tx2"/>
                </a:solidFill>
              </a:rPr>
              <a:t>  </a:t>
            </a:r>
            <a:endParaRPr lang="en-US" altLang="en-US" sz="2400" b="0" i="0" dirty="0">
              <a:solidFill>
                <a:schemeClr val="tx2"/>
              </a:solidFill>
            </a:endParaRPr>
          </a:p>
          <a:p>
            <a:pPr marL="0" indent="0" eaLnBrk="1" hangingPunct="1">
              <a:buFont typeface="Arial" charset="0"/>
              <a:buNone/>
            </a:pPr>
            <a:r>
              <a:rPr lang="en-US" altLang="en-US" sz="2400" b="0" i="0" dirty="0">
                <a:solidFill>
                  <a:schemeClr val="tx2"/>
                </a:solidFill>
              </a:rPr>
              <a:t>	28 C.F.R. § 36.104. </a:t>
            </a:r>
            <a:r>
              <a:rPr lang="en-US" altLang="en-US" sz="4000" b="0" i="0" dirty="0">
                <a:solidFill>
                  <a:schemeClr val="tx2"/>
                </a:solidFill>
              </a:rPr>
              <a:t> </a:t>
            </a:r>
          </a:p>
        </p:txBody>
      </p:sp>
      <p:sp>
        <p:nvSpPr>
          <p:cNvPr id="2" name="Slide Number Placeholder 1"/>
          <p:cNvSpPr>
            <a:spLocks noGrp="1"/>
          </p:cNvSpPr>
          <p:nvPr>
            <p:ph type="sldNum" sz="quarter" idx="12"/>
          </p:nvPr>
        </p:nvSpPr>
        <p:spPr/>
        <p:txBody>
          <a:bodyPr/>
          <a:lstStyle/>
          <a:p>
            <a:fld id="{5EFB8B5A-A59D-46A1-A30E-E76D732BA22D}" type="slidenum">
              <a:rPr lang="en-US" smtClean="0"/>
              <a:t>8</a:t>
            </a:fld>
            <a:endParaRPr lang="en-US"/>
          </a:p>
        </p:txBody>
      </p:sp>
      <p:pic>
        <p:nvPicPr>
          <p:cNvPr id="5" name="Picture 4" descr="Photo of patient in hospital bed with family member and doctor">
            <a:extLst>
              <a:ext uri="{FF2B5EF4-FFF2-40B4-BE49-F238E27FC236}">
                <a16:creationId xmlns:a16="http://schemas.microsoft.com/office/drawing/2014/main" id="{9E583BFB-3661-4E1E-93D5-3CDB9D66E5BE}"/>
              </a:ext>
            </a:extLst>
          </p:cNvPr>
          <p:cNvPicPr>
            <a:picLocks noChangeAspect="1"/>
          </p:cNvPicPr>
          <p:nvPr/>
        </p:nvPicPr>
        <p:blipFill rotWithShape="1">
          <a:blip r:embed="rId3"/>
          <a:srcRect t="1772"/>
          <a:stretch/>
        </p:blipFill>
        <p:spPr>
          <a:xfrm>
            <a:off x="2137720" y="3752192"/>
            <a:ext cx="4597685" cy="2939663"/>
          </a:xfrm>
          <a:prstGeom prst="rect">
            <a:avLst/>
          </a:prstGeom>
        </p:spPr>
      </p:pic>
    </p:spTree>
    <p:extLst>
      <p:ext uri="{BB962C8B-B14F-4D97-AF65-F5344CB8AC3E}">
        <p14:creationId xmlns:p14="http://schemas.microsoft.com/office/powerpoint/2010/main" val="2115861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199" y="274638"/>
            <a:ext cx="7974419" cy="1143000"/>
          </a:xfrm>
        </p:spPr>
        <p:txBody>
          <a:bodyPr>
            <a:normAutofit fontScale="90000"/>
          </a:bodyPr>
          <a:lstStyle/>
          <a:p>
            <a:pPr eaLnBrk="1" hangingPunct="1"/>
            <a:r>
              <a:rPr lang="en-US" altLang="en-US" sz="4200" b="1" i="0" dirty="0"/>
              <a:t>Healthcare Providers under Title III</a:t>
            </a:r>
          </a:p>
        </p:txBody>
      </p:sp>
      <p:sp>
        <p:nvSpPr>
          <p:cNvPr id="9219" name="Content Placeholder 2"/>
          <p:cNvSpPr>
            <a:spLocks noGrp="1"/>
          </p:cNvSpPr>
          <p:nvPr>
            <p:ph idx="1"/>
          </p:nvPr>
        </p:nvSpPr>
        <p:spPr>
          <a:xfrm>
            <a:off x="531626" y="1417638"/>
            <a:ext cx="7898218" cy="3104935"/>
          </a:xfrm>
        </p:spPr>
        <p:txBody>
          <a:bodyPr>
            <a:normAutofit/>
          </a:bodyPr>
          <a:lstStyle/>
          <a:p>
            <a:pPr marL="0" indent="0" eaLnBrk="1" hangingPunct="1">
              <a:buFont typeface="Arial" charset="0"/>
              <a:buNone/>
            </a:pPr>
            <a:r>
              <a:rPr lang="en-US" altLang="en-US" sz="3200" b="0" i="0" dirty="0">
                <a:solidFill>
                  <a:schemeClr val="tx2"/>
                </a:solidFill>
              </a:rPr>
              <a:t>If a professional office of a doctor, dentist, or psychologist is located in a private home, the portion of the home used for public purposes (including the entrance) is considered a place of public accommodation. </a:t>
            </a:r>
            <a:r>
              <a:rPr lang="en-US" altLang="en-US" sz="2800" dirty="0">
                <a:solidFill>
                  <a:schemeClr val="tx2"/>
                </a:solidFill>
              </a:rPr>
              <a:t>	</a:t>
            </a:r>
          </a:p>
          <a:p>
            <a:pPr marL="914400" lvl="1" indent="0">
              <a:buNone/>
            </a:pPr>
            <a:r>
              <a:rPr lang="en-US" altLang="en-US" sz="2600" b="0" i="0" dirty="0">
                <a:solidFill>
                  <a:schemeClr val="tx2"/>
                </a:solidFill>
              </a:rPr>
              <a:t>28 C.F.R. § 36.207</a:t>
            </a:r>
          </a:p>
        </p:txBody>
      </p:sp>
      <p:sp>
        <p:nvSpPr>
          <p:cNvPr id="2" name="Slide Number Placeholder 1"/>
          <p:cNvSpPr>
            <a:spLocks noGrp="1"/>
          </p:cNvSpPr>
          <p:nvPr>
            <p:ph type="sldNum" sz="quarter" idx="12"/>
          </p:nvPr>
        </p:nvSpPr>
        <p:spPr/>
        <p:txBody>
          <a:bodyPr/>
          <a:lstStyle/>
          <a:p>
            <a:fld id="{5EFB8B5A-A59D-46A1-A30E-E76D732BA22D}" type="slidenum">
              <a:rPr lang="en-US" smtClean="0"/>
              <a:t>9</a:t>
            </a:fld>
            <a:endParaRPr lang="en-US"/>
          </a:p>
        </p:txBody>
      </p:sp>
      <p:pic>
        <p:nvPicPr>
          <p:cNvPr id="6" name="Picture 5">
            <a:extLst>
              <a:ext uri="{FF2B5EF4-FFF2-40B4-BE49-F238E27FC236}">
                <a16:creationId xmlns:a16="http://schemas.microsoft.com/office/drawing/2014/main" id="{93025E10-9559-40FB-84FA-20123E84141E}"/>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1626" y="4882376"/>
            <a:ext cx="4080383" cy="1751645"/>
          </a:xfrm>
          <a:prstGeom prst="rect">
            <a:avLst/>
          </a:prstGeom>
        </p:spPr>
      </p:pic>
      <p:pic>
        <p:nvPicPr>
          <p:cNvPr id="8" name="Picture 7">
            <a:extLst>
              <a:ext uri="{FF2B5EF4-FFF2-40B4-BE49-F238E27FC236}">
                <a16:creationId xmlns:a16="http://schemas.microsoft.com/office/drawing/2014/main" id="{E6302D97-4707-4238-8504-9198FB48CA41}"/>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74019" y="4857664"/>
            <a:ext cx="3072810" cy="1795399"/>
          </a:xfrm>
          <a:prstGeom prst="rect">
            <a:avLst/>
          </a:prstGeom>
        </p:spPr>
      </p:pic>
    </p:spTree>
    <p:extLst>
      <p:ext uri="{BB962C8B-B14F-4D97-AF65-F5344CB8AC3E}">
        <p14:creationId xmlns:p14="http://schemas.microsoft.com/office/powerpoint/2010/main" val="9101401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7738</TotalTime>
  <Words>5826</Words>
  <Application>Microsoft Office PowerPoint</Application>
  <PresentationFormat>On-screen Show (4:3)</PresentationFormat>
  <Paragraphs>488</Paragraphs>
  <Slides>57</Slides>
  <Notes>55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Calibri</vt:lpstr>
      <vt:lpstr>Cambria</vt:lpstr>
      <vt:lpstr>Adjacency</vt:lpstr>
      <vt:lpstr>Effective Communication in Healthcare Settings</vt:lpstr>
      <vt:lpstr>Session Agenda</vt:lpstr>
      <vt:lpstr>Federal Disability Discrimination Laws</vt:lpstr>
      <vt:lpstr>Federal Disability Discrimination Laws</vt:lpstr>
      <vt:lpstr>Barrier-Free Healthcare Initiative</vt:lpstr>
      <vt:lpstr>Title III of the ADA</vt:lpstr>
      <vt:lpstr>Healthcare Providers under Title III</vt:lpstr>
      <vt:lpstr>Healthcare Providers under Title III</vt:lpstr>
      <vt:lpstr>Healthcare Providers under Title III</vt:lpstr>
      <vt:lpstr>Effective Communication</vt:lpstr>
      <vt:lpstr>Effective Communication</vt:lpstr>
      <vt:lpstr>Effective Communication: Who?</vt:lpstr>
      <vt:lpstr>Effective Communication</vt:lpstr>
      <vt:lpstr>People with Visual Impairments</vt:lpstr>
      <vt:lpstr>Common Scenario</vt:lpstr>
      <vt:lpstr>People with Visual Impairments</vt:lpstr>
      <vt:lpstr>Visual Impairments</vt:lpstr>
      <vt:lpstr>Communication - Print materials</vt:lpstr>
      <vt:lpstr>Common Scenario</vt:lpstr>
      <vt:lpstr>Intellectual and Cognitive Disabilities</vt:lpstr>
      <vt:lpstr>Intellectual and Cognitive Disabilities</vt:lpstr>
      <vt:lpstr>Auxiliary Aids and Services for Individuals with Speech Disabilities </vt:lpstr>
      <vt:lpstr>Auxiliary Aids and Services for Individuals who are Deaf of Hard of Hearing</vt:lpstr>
      <vt:lpstr>Deafness </vt:lpstr>
      <vt:lpstr>Effective Comm.</vt:lpstr>
      <vt:lpstr>Common Scenario</vt:lpstr>
      <vt:lpstr>Qualified Sign Language Interpreter </vt:lpstr>
      <vt:lpstr>Common Scenarios</vt:lpstr>
      <vt:lpstr>Family Members as Interpreters? </vt:lpstr>
      <vt:lpstr>Qualified Sign Language Interpreter </vt:lpstr>
      <vt:lpstr>Communication - Simple situations</vt:lpstr>
      <vt:lpstr>Communication - Complex situations</vt:lpstr>
      <vt:lpstr>Video Remote Interpreting (VRI)</vt:lpstr>
      <vt:lpstr>Video Remote Interpreting (VRI)</vt:lpstr>
      <vt:lpstr>Video Remote Interpreting</vt:lpstr>
      <vt:lpstr>Problems with VRI Include:</vt:lpstr>
      <vt:lpstr>Problems with VRI Include:</vt:lpstr>
      <vt:lpstr>When VRI is Effective</vt:lpstr>
      <vt:lpstr>When VRI is Most Effective</vt:lpstr>
      <vt:lpstr>Choosing Appropriate VRI Provider</vt:lpstr>
      <vt:lpstr>Communication Access Realtime Translation</vt:lpstr>
      <vt:lpstr>Communication Access Realtime Translation (CART)</vt:lpstr>
      <vt:lpstr>Undue Burden and Fundamental Alteration</vt:lpstr>
      <vt:lpstr>Undue Burden and Fundamental Alteration</vt:lpstr>
      <vt:lpstr>“But it Costs too Much!”</vt:lpstr>
      <vt:lpstr>Undue Burden and Fundamental Alteration</vt:lpstr>
      <vt:lpstr>Developing Policies and Procedures</vt:lpstr>
      <vt:lpstr>Establish an Effective Communication Office Policy</vt:lpstr>
      <vt:lpstr>An Effective Communication Policy Includes:</vt:lpstr>
      <vt:lpstr>Ef</vt:lpstr>
      <vt:lpstr>1</vt:lpstr>
      <vt:lpstr>Resources</vt:lpstr>
      <vt:lpstr>Resources</vt:lpstr>
      <vt:lpstr>Common State Resources</vt:lpstr>
      <vt:lpstr>Sources</vt:lpstr>
      <vt:lpstr>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PRESENTER</dc:title>
  <dc:creator>Charles Graham</dc:creator>
  <cp:lastModifiedBy>Gabriel Navarrette</cp:lastModifiedBy>
  <cp:revision>121</cp:revision>
  <cp:lastPrinted>2018-04-25T19:25:05Z</cp:lastPrinted>
  <dcterms:created xsi:type="dcterms:W3CDTF">2017-08-07T17:17:44Z</dcterms:created>
  <dcterms:modified xsi:type="dcterms:W3CDTF">2020-01-22T23:06:23Z</dcterms:modified>
</cp:coreProperties>
</file>